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24"/>
  </p:notesMasterIdLst>
  <p:sldIdLst>
    <p:sldId id="834" r:id="rId7"/>
    <p:sldId id="844" r:id="rId8"/>
    <p:sldId id="787" r:id="rId9"/>
    <p:sldId id="788" r:id="rId10"/>
    <p:sldId id="267" r:id="rId11"/>
    <p:sldId id="826" r:id="rId12"/>
    <p:sldId id="257" r:id="rId13"/>
    <p:sldId id="814" r:id="rId14"/>
    <p:sldId id="269" r:id="rId15"/>
    <p:sldId id="832" r:id="rId16"/>
    <p:sldId id="270" r:id="rId17"/>
    <p:sldId id="836" r:id="rId18"/>
    <p:sldId id="266" r:id="rId19"/>
    <p:sldId id="271" r:id="rId20"/>
    <p:sldId id="819" r:id="rId21"/>
    <p:sldId id="839" r:id="rId22"/>
    <p:sldId id="833"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163C"/>
    <a:srgbClr val="FFC000"/>
    <a:srgbClr val="0A9AAE"/>
    <a:srgbClr val="42DFF4"/>
    <a:srgbClr val="043C44"/>
    <a:srgbClr val="5B9BD5"/>
    <a:srgbClr val="FFC724"/>
    <a:srgbClr val="70AD47"/>
    <a:srgbClr val="E4B122"/>
    <a:srgbClr val="0B17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D36500-5802-438A-ACE6-1F03D6D6589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1B3E034-E43D-4DA8-BB78-C5DA767EF6C6}">
      <dgm:prSet phldrT="[Text]"/>
      <dgm:spPr>
        <a:solidFill>
          <a:srgbClr val="5B9BD5"/>
        </a:solidFill>
      </dgm:spPr>
      <dgm:t>
        <a:bodyPr/>
        <a:lstStyle/>
        <a:p>
          <a:r>
            <a:rPr lang="en-US"/>
            <a:t>Employee/Parent Responsibility</a:t>
          </a:r>
        </a:p>
      </dgm:t>
    </dgm:pt>
    <dgm:pt modelId="{55FE78E2-803C-4C24-8A66-104E47A574DD}" type="parTrans" cxnId="{952AD93F-72E1-4998-B0D6-555FFD321382}">
      <dgm:prSet/>
      <dgm:spPr/>
      <dgm:t>
        <a:bodyPr/>
        <a:lstStyle/>
        <a:p>
          <a:endParaRPr lang="en-US"/>
        </a:p>
      </dgm:t>
    </dgm:pt>
    <dgm:pt modelId="{14CD72B6-34CD-4433-A731-C0E1A279E4D7}" type="sibTrans" cxnId="{952AD93F-72E1-4998-B0D6-555FFD321382}">
      <dgm:prSet/>
      <dgm:spPr/>
      <dgm:t>
        <a:bodyPr/>
        <a:lstStyle/>
        <a:p>
          <a:endParaRPr lang="en-US"/>
        </a:p>
      </dgm:t>
    </dgm:pt>
    <dgm:pt modelId="{DD5D817D-25DB-4329-8D62-F88323C6DA72}">
      <dgm:prSet phldrT="[Text]"/>
      <dgm:spPr>
        <a:solidFill>
          <a:srgbClr val="ED7D31"/>
        </a:solidFill>
      </dgm:spPr>
      <dgm:t>
        <a:bodyPr/>
        <a:lstStyle/>
        <a:p>
          <a:r>
            <a:rPr lang="en-US"/>
            <a:t>Principal/Supervisor Responsibility</a:t>
          </a:r>
        </a:p>
      </dgm:t>
    </dgm:pt>
    <dgm:pt modelId="{E890B4E7-E606-4439-898D-7497C3A9B2C9}" type="parTrans" cxnId="{04EA023D-3869-4A03-AED0-1DAABAB6269D}">
      <dgm:prSet/>
      <dgm:spPr/>
      <dgm:t>
        <a:bodyPr/>
        <a:lstStyle/>
        <a:p>
          <a:endParaRPr lang="en-US"/>
        </a:p>
      </dgm:t>
    </dgm:pt>
    <dgm:pt modelId="{FAC7FC9E-4765-4ADE-8F29-A0A8DB497ADD}" type="sibTrans" cxnId="{04EA023D-3869-4A03-AED0-1DAABAB6269D}">
      <dgm:prSet/>
      <dgm:spPr/>
      <dgm:t>
        <a:bodyPr/>
        <a:lstStyle/>
        <a:p>
          <a:endParaRPr lang="en-US"/>
        </a:p>
      </dgm:t>
    </dgm:pt>
    <dgm:pt modelId="{1006536A-02F2-4C08-8861-9BE5EB282DC7}">
      <dgm:prSet phldrT="[Text]"/>
      <dgm:spPr>
        <a:solidFill>
          <a:srgbClr val="FFC000"/>
        </a:solidFill>
      </dgm:spPr>
      <dgm:t>
        <a:bodyPr/>
        <a:lstStyle/>
        <a:p>
          <a:r>
            <a:rPr lang="en-US"/>
            <a:t>PCS COVID Team Responsibility</a:t>
          </a:r>
        </a:p>
      </dgm:t>
    </dgm:pt>
    <dgm:pt modelId="{94681CF1-60E5-4A9B-8F5A-2A0433C1582D}" type="parTrans" cxnId="{3CA72D20-233B-47BC-8705-5AD82D9376EC}">
      <dgm:prSet/>
      <dgm:spPr/>
      <dgm:t>
        <a:bodyPr/>
        <a:lstStyle/>
        <a:p>
          <a:endParaRPr lang="en-US"/>
        </a:p>
      </dgm:t>
    </dgm:pt>
    <dgm:pt modelId="{FB44C3C5-77FF-4508-867D-26B86F2585AD}" type="sibTrans" cxnId="{3CA72D20-233B-47BC-8705-5AD82D9376EC}">
      <dgm:prSet/>
      <dgm:spPr/>
      <dgm:t>
        <a:bodyPr/>
        <a:lstStyle/>
        <a:p>
          <a:endParaRPr lang="en-US"/>
        </a:p>
      </dgm:t>
    </dgm:pt>
    <dgm:pt modelId="{641F228F-520D-48D7-871F-1A10359F4BCD}">
      <dgm:prSet phldrT="[Text]"/>
      <dgm:spPr>
        <a:solidFill>
          <a:srgbClr val="70AD47"/>
        </a:solidFill>
      </dgm:spPr>
      <dgm:t>
        <a:bodyPr/>
        <a:lstStyle/>
        <a:p>
          <a:r>
            <a:rPr lang="en-US"/>
            <a:t>Plant Operations Responsibility</a:t>
          </a:r>
        </a:p>
      </dgm:t>
    </dgm:pt>
    <dgm:pt modelId="{9008E7E1-B4C9-4507-A5C5-D958CD4FBA1A}" type="parTrans" cxnId="{D175FE99-934B-46FD-A5F8-9C6B21C5EBCA}">
      <dgm:prSet/>
      <dgm:spPr/>
      <dgm:t>
        <a:bodyPr/>
        <a:lstStyle/>
        <a:p>
          <a:endParaRPr lang="en-US"/>
        </a:p>
      </dgm:t>
    </dgm:pt>
    <dgm:pt modelId="{8900D1F7-E0C8-4753-B827-E02F32ED9125}" type="sibTrans" cxnId="{D175FE99-934B-46FD-A5F8-9C6B21C5EBCA}">
      <dgm:prSet/>
      <dgm:spPr/>
      <dgm:t>
        <a:bodyPr/>
        <a:lstStyle/>
        <a:p>
          <a:endParaRPr lang="en-US"/>
        </a:p>
      </dgm:t>
    </dgm:pt>
    <dgm:pt modelId="{4079370E-9AD1-48B7-96BF-982509FE5379}">
      <dgm:prSet phldrT="[Text]"/>
      <dgm:spPr>
        <a:solidFill>
          <a:schemeClr val="tx1"/>
        </a:solidFill>
      </dgm:spPr>
      <dgm:t>
        <a:bodyPr/>
        <a:lstStyle/>
        <a:p>
          <a:r>
            <a:rPr lang="en-US"/>
            <a:t>DOH-Pinellas</a:t>
          </a:r>
        </a:p>
        <a:p>
          <a:r>
            <a:rPr lang="en-US"/>
            <a:t>Responsibility</a:t>
          </a:r>
        </a:p>
      </dgm:t>
    </dgm:pt>
    <dgm:pt modelId="{D538B569-3E9C-44F7-9FAF-7CFBAAE59B9B}" type="parTrans" cxnId="{19F9F3AE-438C-4F4A-83C4-4D975CD0734C}">
      <dgm:prSet/>
      <dgm:spPr/>
      <dgm:t>
        <a:bodyPr/>
        <a:lstStyle/>
        <a:p>
          <a:endParaRPr lang="en-US"/>
        </a:p>
      </dgm:t>
    </dgm:pt>
    <dgm:pt modelId="{7019E8F3-8989-4273-BAE4-49BCC7472806}" type="sibTrans" cxnId="{19F9F3AE-438C-4F4A-83C4-4D975CD0734C}">
      <dgm:prSet/>
      <dgm:spPr/>
      <dgm:t>
        <a:bodyPr/>
        <a:lstStyle/>
        <a:p>
          <a:endParaRPr lang="en-US"/>
        </a:p>
      </dgm:t>
    </dgm:pt>
    <dgm:pt modelId="{E61BB760-DE20-4996-88A6-6E81D7D3446B}">
      <dgm:prSet phldrT="[Text]"/>
      <dgm:spPr>
        <a:solidFill>
          <a:schemeClr val="bg1">
            <a:lumMod val="65000"/>
          </a:schemeClr>
        </a:solidFill>
        <a:ln>
          <a:solidFill>
            <a:schemeClr val="bg1">
              <a:lumMod val="75000"/>
            </a:schemeClr>
          </a:solidFill>
        </a:ln>
      </dgm:spPr>
      <dgm:t>
        <a:bodyPr/>
        <a:lstStyle/>
        <a:p>
          <a:r>
            <a:rPr lang="en-US"/>
            <a:t>Student Responsibility</a:t>
          </a:r>
        </a:p>
      </dgm:t>
    </dgm:pt>
    <dgm:pt modelId="{1282AF38-C788-442C-A4B7-463A080813A1}" type="parTrans" cxnId="{A8C9ACED-E461-4007-A16C-AD5CEC84F162}">
      <dgm:prSet/>
      <dgm:spPr/>
      <dgm:t>
        <a:bodyPr/>
        <a:lstStyle/>
        <a:p>
          <a:endParaRPr lang="en-US"/>
        </a:p>
      </dgm:t>
    </dgm:pt>
    <dgm:pt modelId="{96570A7A-21B2-43DF-8BF9-5EC6735439D0}" type="sibTrans" cxnId="{A8C9ACED-E461-4007-A16C-AD5CEC84F162}">
      <dgm:prSet/>
      <dgm:spPr/>
      <dgm:t>
        <a:bodyPr/>
        <a:lstStyle/>
        <a:p>
          <a:endParaRPr lang="en-US"/>
        </a:p>
      </dgm:t>
    </dgm:pt>
    <dgm:pt modelId="{848F8A46-0B4B-4E19-933C-55DE4FC5CB54}" type="pres">
      <dgm:prSet presAssocID="{8DD36500-5802-438A-ACE6-1F03D6D65892}" presName="diagram" presStyleCnt="0">
        <dgm:presLayoutVars>
          <dgm:dir/>
          <dgm:resizeHandles val="exact"/>
        </dgm:presLayoutVars>
      </dgm:prSet>
      <dgm:spPr/>
    </dgm:pt>
    <dgm:pt modelId="{B9CB6A08-DC85-4462-9769-CB1725B01F80}" type="pres">
      <dgm:prSet presAssocID="{41B3E034-E43D-4DA8-BB78-C5DA767EF6C6}" presName="node" presStyleLbl="node1" presStyleIdx="0" presStyleCnt="6">
        <dgm:presLayoutVars>
          <dgm:bulletEnabled val="1"/>
        </dgm:presLayoutVars>
      </dgm:prSet>
      <dgm:spPr/>
    </dgm:pt>
    <dgm:pt modelId="{56E2B3C7-E11A-4C91-B9B4-2255A0C468ED}" type="pres">
      <dgm:prSet presAssocID="{14CD72B6-34CD-4433-A731-C0E1A279E4D7}" presName="sibTrans" presStyleCnt="0"/>
      <dgm:spPr/>
    </dgm:pt>
    <dgm:pt modelId="{D69529F2-48A5-4346-BD2E-B2CD9295A303}" type="pres">
      <dgm:prSet presAssocID="{DD5D817D-25DB-4329-8D62-F88323C6DA72}" presName="node" presStyleLbl="node1" presStyleIdx="1" presStyleCnt="6">
        <dgm:presLayoutVars>
          <dgm:bulletEnabled val="1"/>
        </dgm:presLayoutVars>
      </dgm:prSet>
      <dgm:spPr/>
    </dgm:pt>
    <dgm:pt modelId="{0CE1C82E-0589-48EF-A552-F72BC772FB02}" type="pres">
      <dgm:prSet presAssocID="{FAC7FC9E-4765-4ADE-8F29-A0A8DB497ADD}" presName="sibTrans" presStyleCnt="0"/>
      <dgm:spPr/>
    </dgm:pt>
    <dgm:pt modelId="{A66CBB66-7C4A-42D8-92F1-22E2EB99AA80}" type="pres">
      <dgm:prSet presAssocID="{1006536A-02F2-4C08-8861-9BE5EB282DC7}" presName="node" presStyleLbl="node1" presStyleIdx="2" presStyleCnt="6" custLinFactNeighborX="461">
        <dgm:presLayoutVars>
          <dgm:bulletEnabled val="1"/>
        </dgm:presLayoutVars>
      </dgm:prSet>
      <dgm:spPr/>
    </dgm:pt>
    <dgm:pt modelId="{6A728311-0107-4CCF-808C-8B111A455D4A}" type="pres">
      <dgm:prSet presAssocID="{FB44C3C5-77FF-4508-867D-26B86F2585AD}" presName="sibTrans" presStyleCnt="0"/>
      <dgm:spPr/>
    </dgm:pt>
    <dgm:pt modelId="{FB27C53F-1EE0-42F3-9302-D5C5F9356925}" type="pres">
      <dgm:prSet presAssocID="{641F228F-520D-48D7-871F-1A10359F4BCD}" presName="node" presStyleLbl="node1" presStyleIdx="3" presStyleCnt="6">
        <dgm:presLayoutVars>
          <dgm:bulletEnabled val="1"/>
        </dgm:presLayoutVars>
      </dgm:prSet>
      <dgm:spPr/>
    </dgm:pt>
    <dgm:pt modelId="{81D7AB0E-CC05-484D-8241-CA1C15174A5B}" type="pres">
      <dgm:prSet presAssocID="{8900D1F7-E0C8-4753-B827-E02F32ED9125}" presName="sibTrans" presStyleCnt="0"/>
      <dgm:spPr/>
    </dgm:pt>
    <dgm:pt modelId="{33089AD9-73EA-47E0-A600-C9D5401345B3}" type="pres">
      <dgm:prSet presAssocID="{4079370E-9AD1-48B7-96BF-982509FE5379}" presName="node" presStyleLbl="node1" presStyleIdx="4" presStyleCnt="6">
        <dgm:presLayoutVars>
          <dgm:bulletEnabled val="1"/>
        </dgm:presLayoutVars>
      </dgm:prSet>
      <dgm:spPr/>
    </dgm:pt>
    <dgm:pt modelId="{FA51D2D8-132B-4A34-AA3A-6596D4DC6821}" type="pres">
      <dgm:prSet presAssocID="{7019E8F3-8989-4273-BAE4-49BCC7472806}" presName="sibTrans" presStyleCnt="0"/>
      <dgm:spPr/>
    </dgm:pt>
    <dgm:pt modelId="{3ACD8AC7-D236-492D-A1D9-55BB8B496F8A}" type="pres">
      <dgm:prSet presAssocID="{E61BB760-DE20-4996-88A6-6E81D7D3446B}" presName="node" presStyleLbl="node1" presStyleIdx="5" presStyleCnt="6">
        <dgm:presLayoutVars>
          <dgm:bulletEnabled val="1"/>
        </dgm:presLayoutVars>
      </dgm:prSet>
      <dgm:spPr/>
    </dgm:pt>
  </dgm:ptLst>
  <dgm:cxnLst>
    <dgm:cxn modelId="{D50CF801-1008-4BA0-9C1D-F11CF3D9D33E}" type="presOf" srcId="{8DD36500-5802-438A-ACE6-1F03D6D65892}" destId="{848F8A46-0B4B-4E19-933C-55DE4FC5CB54}" srcOrd="0" destOrd="0" presId="urn:microsoft.com/office/officeart/2005/8/layout/default"/>
    <dgm:cxn modelId="{3CA72D20-233B-47BC-8705-5AD82D9376EC}" srcId="{8DD36500-5802-438A-ACE6-1F03D6D65892}" destId="{1006536A-02F2-4C08-8861-9BE5EB282DC7}" srcOrd="2" destOrd="0" parTransId="{94681CF1-60E5-4A9B-8F5A-2A0433C1582D}" sibTransId="{FB44C3C5-77FF-4508-867D-26B86F2585AD}"/>
    <dgm:cxn modelId="{85A39D2C-1709-465D-9176-3BF9BE8AAB1D}" type="presOf" srcId="{1006536A-02F2-4C08-8861-9BE5EB282DC7}" destId="{A66CBB66-7C4A-42D8-92F1-22E2EB99AA80}" srcOrd="0" destOrd="0" presId="urn:microsoft.com/office/officeart/2005/8/layout/default"/>
    <dgm:cxn modelId="{04EA023D-3869-4A03-AED0-1DAABAB6269D}" srcId="{8DD36500-5802-438A-ACE6-1F03D6D65892}" destId="{DD5D817D-25DB-4329-8D62-F88323C6DA72}" srcOrd="1" destOrd="0" parTransId="{E890B4E7-E606-4439-898D-7497C3A9B2C9}" sibTransId="{FAC7FC9E-4765-4ADE-8F29-A0A8DB497ADD}"/>
    <dgm:cxn modelId="{952AD93F-72E1-4998-B0D6-555FFD321382}" srcId="{8DD36500-5802-438A-ACE6-1F03D6D65892}" destId="{41B3E034-E43D-4DA8-BB78-C5DA767EF6C6}" srcOrd="0" destOrd="0" parTransId="{55FE78E2-803C-4C24-8A66-104E47A574DD}" sibTransId="{14CD72B6-34CD-4433-A731-C0E1A279E4D7}"/>
    <dgm:cxn modelId="{75411E8B-41FB-4B3C-AF2D-B6DC1CF343E9}" type="presOf" srcId="{DD5D817D-25DB-4329-8D62-F88323C6DA72}" destId="{D69529F2-48A5-4346-BD2E-B2CD9295A303}" srcOrd="0" destOrd="0" presId="urn:microsoft.com/office/officeart/2005/8/layout/default"/>
    <dgm:cxn modelId="{D175FE99-934B-46FD-A5F8-9C6B21C5EBCA}" srcId="{8DD36500-5802-438A-ACE6-1F03D6D65892}" destId="{641F228F-520D-48D7-871F-1A10359F4BCD}" srcOrd="3" destOrd="0" parTransId="{9008E7E1-B4C9-4507-A5C5-D958CD4FBA1A}" sibTransId="{8900D1F7-E0C8-4753-B827-E02F32ED9125}"/>
    <dgm:cxn modelId="{48CA11AA-4404-44CB-AAC6-692A6B8A759D}" type="presOf" srcId="{41B3E034-E43D-4DA8-BB78-C5DA767EF6C6}" destId="{B9CB6A08-DC85-4462-9769-CB1725B01F80}" srcOrd="0" destOrd="0" presId="urn:microsoft.com/office/officeart/2005/8/layout/default"/>
    <dgm:cxn modelId="{E75826AA-F3DE-4A63-8E1B-BF8352652035}" type="presOf" srcId="{4079370E-9AD1-48B7-96BF-982509FE5379}" destId="{33089AD9-73EA-47E0-A600-C9D5401345B3}" srcOrd="0" destOrd="0" presId="urn:microsoft.com/office/officeart/2005/8/layout/default"/>
    <dgm:cxn modelId="{9D137CAD-429E-4F5C-A92D-BC025B1BAA5A}" type="presOf" srcId="{641F228F-520D-48D7-871F-1A10359F4BCD}" destId="{FB27C53F-1EE0-42F3-9302-D5C5F9356925}" srcOrd="0" destOrd="0" presId="urn:microsoft.com/office/officeart/2005/8/layout/default"/>
    <dgm:cxn modelId="{19F9F3AE-438C-4F4A-83C4-4D975CD0734C}" srcId="{8DD36500-5802-438A-ACE6-1F03D6D65892}" destId="{4079370E-9AD1-48B7-96BF-982509FE5379}" srcOrd="4" destOrd="0" parTransId="{D538B569-3E9C-44F7-9FAF-7CFBAAE59B9B}" sibTransId="{7019E8F3-8989-4273-BAE4-49BCC7472806}"/>
    <dgm:cxn modelId="{163A0BD0-BE2D-4169-9AB7-9C7F21B2B329}" type="presOf" srcId="{E61BB760-DE20-4996-88A6-6E81D7D3446B}" destId="{3ACD8AC7-D236-492D-A1D9-55BB8B496F8A}" srcOrd="0" destOrd="0" presId="urn:microsoft.com/office/officeart/2005/8/layout/default"/>
    <dgm:cxn modelId="{A8C9ACED-E461-4007-A16C-AD5CEC84F162}" srcId="{8DD36500-5802-438A-ACE6-1F03D6D65892}" destId="{E61BB760-DE20-4996-88A6-6E81D7D3446B}" srcOrd="5" destOrd="0" parTransId="{1282AF38-C788-442C-A4B7-463A080813A1}" sibTransId="{96570A7A-21B2-43DF-8BF9-5EC6735439D0}"/>
    <dgm:cxn modelId="{E76E2994-5468-4AF0-9A94-FA92D3F435F4}" type="presParOf" srcId="{848F8A46-0B4B-4E19-933C-55DE4FC5CB54}" destId="{B9CB6A08-DC85-4462-9769-CB1725B01F80}" srcOrd="0" destOrd="0" presId="urn:microsoft.com/office/officeart/2005/8/layout/default"/>
    <dgm:cxn modelId="{4C330053-22CC-4A0A-886A-6DF9D5696878}" type="presParOf" srcId="{848F8A46-0B4B-4E19-933C-55DE4FC5CB54}" destId="{56E2B3C7-E11A-4C91-B9B4-2255A0C468ED}" srcOrd="1" destOrd="0" presId="urn:microsoft.com/office/officeart/2005/8/layout/default"/>
    <dgm:cxn modelId="{BB824A28-441B-48EF-A4B1-4A6037B5753B}" type="presParOf" srcId="{848F8A46-0B4B-4E19-933C-55DE4FC5CB54}" destId="{D69529F2-48A5-4346-BD2E-B2CD9295A303}" srcOrd="2" destOrd="0" presId="urn:microsoft.com/office/officeart/2005/8/layout/default"/>
    <dgm:cxn modelId="{BCF945AA-607B-4B8D-903D-2C15F04BB62E}" type="presParOf" srcId="{848F8A46-0B4B-4E19-933C-55DE4FC5CB54}" destId="{0CE1C82E-0589-48EF-A552-F72BC772FB02}" srcOrd="3" destOrd="0" presId="urn:microsoft.com/office/officeart/2005/8/layout/default"/>
    <dgm:cxn modelId="{A1F86557-B0CB-4054-B632-ED3F10D89BEE}" type="presParOf" srcId="{848F8A46-0B4B-4E19-933C-55DE4FC5CB54}" destId="{A66CBB66-7C4A-42D8-92F1-22E2EB99AA80}" srcOrd="4" destOrd="0" presId="urn:microsoft.com/office/officeart/2005/8/layout/default"/>
    <dgm:cxn modelId="{D8D449ED-751A-46E9-A93E-E335C6A289A6}" type="presParOf" srcId="{848F8A46-0B4B-4E19-933C-55DE4FC5CB54}" destId="{6A728311-0107-4CCF-808C-8B111A455D4A}" srcOrd="5" destOrd="0" presId="urn:microsoft.com/office/officeart/2005/8/layout/default"/>
    <dgm:cxn modelId="{1F95CF9E-3A3C-459A-A969-47F214945FF0}" type="presParOf" srcId="{848F8A46-0B4B-4E19-933C-55DE4FC5CB54}" destId="{FB27C53F-1EE0-42F3-9302-D5C5F9356925}" srcOrd="6" destOrd="0" presId="urn:microsoft.com/office/officeart/2005/8/layout/default"/>
    <dgm:cxn modelId="{894A03B0-ECD6-4369-AF5D-998FBE593FF1}" type="presParOf" srcId="{848F8A46-0B4B-4E19-933C-55DE4FC5CB54}" destId="{81D7AB0E-CC05-484D-8241-CA1C15174A5B}" srcOrd="7" destOrd="0" presId="urn:microsoft.com/office/officeart/2005/8/layout/default"/>
    <dgm:cxn modelId="{8745AC95-8559-46B1-AC05-1DA11DF55ACB}" type="presParOf" srcId="{848F8A46-0B4B-4E19-933C-55DE4FC5CB54}" destId="{33089AD9-73EA-47E0-A600-C9D5401345B3}" srcOrd="8" destOrd="0" presId="urn:microsoft.com/office/officeart/2005/8/layout/default"/>
    <dgm:cxn modelId="{75CADDD9-17CF-4F66-8520-5A3A9AFC81A9}" type="presParOf" srcId="{848F8A46-0B4B-4E19-933C-55DE4FC5CB54}" destId="{FA51D2D8-132B-4A34-AA3A-6596D4DC6821}" srcOrd="9" destOrd="0" presId="urn:microsoft.com/office/officeart/2005/8/layout/default"/>
    <dgm:cxn modelId="{C55FD4D0-F92D-41B1-B164-5EE8165549CF}" type="presParOf" srcId="{848F8A46-0B4B-4E19-933C-55DE4FC5CB54}" destId="{3ACD8AC7-D236-492D-A1D9-55BB8B496F8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192C90-50DA-4EE9-94FA-1B39F3CDD2A2}" type="doc">
      <dgm:prSet loTypeId="urn:microsoft.com/office/officeart/2005/8/layout/bProcess3" loCatId="process" qsTypeId="urn:microsoft.com/office/officeart/2005/8/quickstyle/simple5" qsCatId="simple" csTypeId="urn:microsoft.com/office/officeart/2005/8/colors/colorful1" csCatId="colorful" phldr="1"/>
      <dgm:spPr/>
      <dgm:t>
        <a:bodyPr/>
        <a:lstStyle/>
        <a:p>
          <a:endParaRPr lang="en-US"/>
        </a:p>
      </dgm:t>
    </dgm:pt>
    <dgm:pt modelId="{97642D2F-63D5-4701-87D5-3A8ED0E6681D}">
      <dgm:prSet phldrT="[Text]"/>
      <dgm:spPr>
        <a:solidFill>
          <a:schemeClr val="accent5"/>
        </a:solidFill>
      </dgm:spPr>
      <dgm:t>
        <a:bodyPr/>
        <a:lstStyle/>
        <a:p>
          <a:r>
            <a:rPr lang="en-US">
              <a:latin typeface="+mn-lt"/>
            </a:rPr>
            <a:t>Teacher notifies Principal of positive result</a:t>
          </a:r>
        </a:p>
      </dgm:t>
    </dgm:pt>
    <dgm:pt modelId="{3C4619F1-F602-472B-AE02-6A4BE93015F3}" type="parTrans" cxnId="{ED97B7AC-CF16-4F0F-93F1-27DC198F0BE8}">
      <dgm:prSet/>
      <dgm:spPr/>
      <dgm:t>
        <a:bodyPr/>
        <a:lstStyle/>
        <a:p>
          <a:endParaRPr lang="en-US"/>
        </a:p>
      </dgm:t>
    </dgm:pt>
    <dgm:pt modelId="{DE8BAE3A-E33B-4A05-AEBD-5D56E330C020}" type="sibTrans" cxnId="{ED97B7AC-CF16-4F0F-93F1-27DC198F0BE8}">
      <dgm:prSet/>
      <dgm:spPr>
        <a:ln>
          <a:solidFill>
            <a:schemeClr val="tx1"/>
          </a:solidFill>
        </a:ln>
      </dgm:spPr>
      <dgm:t>
        <a:bodyPr/>
        <a:lstStyle/>
        <a:p>
          <a:endParaRPr lang="en-US" b="0">
            <a:ln>
              <a:solidFill>
                <a:schemeClr val="tx1"/>
              </a:solidFill>
            </a:ln>
          </a:endParaRPr>
        </a:p>
      </dgm:t>
    </dgm:pt>
    <dgm:pt modelId="{6A6FD5DD-C7B5-47D6-A3F3-9F3B8BF09E93}">
      <dgm:prSet phldrT="[Text]"/>
      <dgm:spPr>
        <a:solidFill>
          <a:schemeClr val="accent2"/>
        </a:solidFill>
      </dgm:spPr>
      <dgm:t>
        <a:bodyPr/>
        <a:lstStyle/>
        <a:p>
          <a:r>
            <a:rPr lang="en-US">
              <a:latin typeface="+mn-lt"/>
            </a:rPr>
            <a:t>Principal reports the case via the COVID-19 Dashboard</a:t>
          </a:r>
        </a:p>
      </dgm:t>
    </dgm:pt>
    <dgm:pt modelId="{4C5A8768-4C8B-4159-9219-CADC9845648E}" type="parTrans" cxnId="{9219D7EC-28E4-4FBF-A434-11E8196263BB}">
      <dgm:prSet/>
      <dgm:spPr/>
      <dgm:t>
        <a:bodyPr/>
        <a:lstStyle/>
        <a:p>
          <a:endParaRPr lang="en-US"/>
        </a:p>
      </dgm:t>
    </dgm:pt>
    <dgm:pt modelId="{09606EC1-CB06-40EE-B769-32A25C5E034C}" type="sibTrans" cxnId="{9219D7EC-28E4-4FBF-A434-11E8196263BB}">
      <dgm:prSet/>
      <dgm:spPr>
        <a:ln>
          <a:solidFill>
            <a:schemeClr val="tx1"/>
          </a:solidFill>
        </a:ln>
      </dgm:spPr>
      <dgm:t>
        <a:bodyPr/>
        <a:lstStyle/>
        <a:p>
          <a:endParaRPr lang="en-US"/>
        </a:p>
      </dgm:t>
    </dgm:pt>
    <dgm:pt modelId="{9BA98C48-BF2E-4376-8786-AAD2B00405B0}">
      <dgm:prSet phldrT="[Text]"/>
      <dgm:spPr>
        <a:solidFill>
          <a:schemeClr val="accent4"/>
        </a:solidFill>
      </dgm:spPr>
      <dgm:t>
        <a:bodyPr/>
        <a:lstStyle/>
        <a:p>
          <a:pPr rtl="0"/>
          <a:r>
            <a:rPr lang="en-US">
              <a:latin typeface="+mn-lt"/>
            </a:rPr>
            <a:t>COVID Team contacts Principal and teacher to gather more information </a:t>
          </a:r>
        </a:p>
      </dgm:t>
    </dgm:pt>
    <dgm:pt modelId="{59C68936-B933-446E-82F2-BD500284DDE2}" type="parTrans" cxnId="{861B1321-16E3-4007-8588-0AC799958301}">
      <dgm:prSet/>
      <dgm:spPr/>
      <dgm:t>
        <a:bodyPr/>
        <a:lstStyle/>
        <a:p>
          <a:endParaRPr lang="en-US"/>
        </a:p>
      </dgm:t>
    </dgm:pt>
    <dgm:pt modelId="{DC4EAE3B-6159-4A7D-9DA9-04441D6F32E9}" type="sibTrans" cxnId="{861B1321-16E3-4007-8588-0AC799958301}">
      <dgm:prSet/>
      <dgm:spPr>
        <a:ln>
          <a:solidFill>
            <a:schemeClr val="tx1"/>
          </a:solidFill>
        </a:ln>
      </dgm:spPr>
      <dgm:t>
        <a:bodyPr/>
        <a:lstStyle/>
        <a:p>
          <a:endParaRPr lang="en-US"/>
        </a:p>
      </dgm:t>
    </dgm:pt>
    <dgm:pt modelId="{85C9A33C-EC2A-4463-A2D2-9D338E0131CF}">
      <dgm:prSet phldrT="[Text]"/>
      <dgm:spPr>
        <a:solidFill>
          <a:schemeClr val="tx1"/>
        </a:solidFill>
        <a:ln w="76200">
          <a:solidFill>
            <a:schemeClr val="accent5"/>
          </a:solidFill>
        </a:ln>
      </dgm:spPr>
      <dgm:t>
        <a:bodyPr/>
        <a:lstStyle/>
        <a:p>
          <a:r>
            <a:rPr lang="en-US">
              <a:latin typeface="+mn-lt"/>
            </a:rPr>
            <a:t>Teacher is directed to isolate per DOH recommendations</a:t>
          </a:r>
        </a:p>
      </dgm:t>
    </dgm:pt>
    <dgm:pt modelId="{E2865B5E-2E9E-4D6F-9FA6-03F103EEA1BF}" type="parTrans" cxnId="{D1C0EEC3-A9D9-41B4-ABF4-E23CBA4C8756}">
      <dgm:prSet/>
      <dgm:spPr/>
      <dgm:t>
        <a:bodyPr/>
        <a:lstStyle/>
        <a:p>
          <a:endParaRPr lang="en-US"/>
        </a:p>
      </dgm:t>
    </dgm:pt>
    <dgm:pt modelId="{20D7372A-40BE-4D4B-8CE2-52FC10CB4A76}" type="sibTrans" cxnId="{D1C0EEC3-A9D9-41B4-ABF4-E23CBA4C8756}">
      <dgm:prSet/>
      <dgm:spPr>
        <a:ln>
          <a:solidFill>
            <a:schemeClr val="tx1"/>
          </a:solidFill>
        </a:ln>
      </dgm:spPr>
      <dgm:t>
        <a:bodyPr/>
        <a:lstStyle/>
        <a:p>
          <a:endParaRPr lang="en-US"/>
        </a:p>
      </dgm:t>
    </dgm:pt>
    <dgm:pt modelId="{492C396E-3B37-40DB-9EC2-E39D15311A0B}">
      <dgm:prSet/>
      <dgm:spPr>
        <a:solidFill>
          <a:schemeClr val="accent4"/>
        </a:solidFill>
        <a:ln w="76200">
          <a:solidFill>
            <a:schemeClr val="accent2"/>
          </a:solidFill>
        </a:ln>
      </dgm:spPr>
      <dgm:t>
        <a:bodyPr/>
        <a:lstStyle/>
        <a:p>
          <a:r>
            <a:rPr lang="en-US">
              <a:latin typeface="+mn-lt"/>
            </a:rPr>
            <a:t>COVID Team provides DOH “confirmed case” letter for distribution</a:t>
          </a:r>
        </a:p>
      </dgm:t>
    </dgm:pt>
    <dgm:pt modelId="{5EF8F377-32B7-4270-9AA9-12ECB9031BFC}" type="parTrans" cxnId="{23088A8A-25FB-4B6D-BA05-1604274E65CB}">
      <dgm:prSet/>
      <dgm:spPr/>
      <dgm:t>
        <a:bodyPr/>
        <a:lstStyle/>
        <a:p>
          <a:endParaRPr lang="en-US"/>
        </a:p>
      </dgm:t>
    </dgm:pt>
    <dgm:pt modelId="{3105993B-AC46-4123-A528-0A07A1EFD92F}" type="sibTrans" cxnId="{23088A8A-25FB-4B6D-BA05-1604274E65CB}">
      <dgm:prSet/>
      <dgm:spPr>
        <a:ln>
          <a:solidFill>
            <a:schemeClr val="tx1"/>
          </a:solidFill>
        </a:ln>
      </dgm:spPr>
      <dgm:t>
        <a:bodyPr/>
        <a:lstStyle/>
        <a:p>
          <a:endParaRPr lang="en-US"/>
        </a:p>
      </dgm:t>
    </dgm:pt>
    <dgm:pt modelId="{9CAB29DF-9EF7-4397-BC72-97E894ADD924}">
      <dgm:prSet/>
      <dgm:spPr>
        <a:solidFill>
          <a:schemeClr val="accent4"/>
        </a:solidFill>
      </dgm:spPr>
      <dgm:t>
        <a:bodyPr/>
        <a:lstStyle/>
        <a:p>
          <a:r>
            <a:rPr lang="en-US">
              <a:latin typeface="+mn-lt"/>
            </a:rPr>
            <a:t>COVID Team follows up with all identified close contacts within the district aligned to DOH recommendations</a:t>
          </a:r>
        </a:p>
      </dgm:t>
    </dgm:pt>
    <dgm:pt modelId="{1CF9DC42-C670-4CE9-B971-104D606EFD04}" type="parTrans" cxnId="{BA2E625F-A892-45AD-9A7B-A0B03B05C262}">
      <dgm:prSet/>
      <dgm:spPr/>
      <dgm:t>
        <a:bodyPr/>
        <a:lstStyle/>
        <a:p>
          <a:endParaRPr lang="en-US"/>
        </a:p>
      </dgm:t>
    </dgm:pt>
    <dgm:pt modelId="{5C0C91AB-F00D-4F35-9681-9D5F58D46C03}" type="sibTrans" cxnId="{BA2E625F-A892-45AD-9A7B-A0B03B05C262}">
      <dgm:prSet/>
      <dgm:spPr>
        <a:ln>
          <a:solidFill>
            <a:schemeClr val="tx1"/>
          </a:solidFill>
        </a:ln>
      </dgm:spPr>
      <dgm:t>
        <a:bodyPr/>
        <a:lstStyle/>
        <a:p>
          <a:endParaRPr lang="en-US"/>
        </a:p>
      </dgm:t>
    </dgm:pt>
    <dgm:pt modelId="{38C2A1B0-51B5-410F-9708-B077B3D4E40C}">
      <dgm:prSet/>
      <dgm:spPr>
        <a:solidFill>
          <a:schemeClr val="accent5"/>
        </a:solidFill>
      </dgm:spPr>
      <dgm:t>
        <a:bodyPr/>
        <a:lstStyle/>
        <a:p>
          <a:r>
            <a:rPr lang="en-US">
              <a:latin typeface="+mn-lt"/>
            </a:rPr>
            <a:t>Teacher may return to work with written clearance from a healthcare provider</a:t>
          </a:r>
        </a:p>
      </dgm:t>
    </dgm:pt>
    <dgm:pt modelId="{1B139EAB-CDF9-4379-B121-BAB36D68B6F4}" type="parTrans" cxnId="{C8D70CF2-07E9-48A7-AA1B-5F02D5F285A1}">
      <dgm:prSet/>
      <dgm:spPr/>
      <dgm:t>
        <a:bodyPr/>
        <a:lstStyle/>
        <a:p>
          <a:endParaRPr lang="en-US"/>
        </a:p>
      </dgm:t>
    </dgm:pt>
    <dgm:pt modelId="{C669198D-FD61-4FC0-B1F8-D78A31AED8C6}" type="sibTrans" cxnId="{C8D70CF2-07E9-48A7-AA1B-5F02D5F285A1}">
      <dgm:prSet/>
      <dgm:spPr/>
      <dgm:t>
        <a:bodyPr/>
        <a:lstStyle/>
        <a:p>
          <a:endParaRPr lang="en-US"/>
        </a:p>
      </dgm:t>
    </dgm:pt>
    <dgm:pt modelId="{465B4C29-BE56-4058-85F7-4C95E615CCFB}">
      <dgm:prSet/>
      <dgm:spPr>
        <a:solidFill>
          <a:schemeClr val="tx1"/>
        </a:solidFill>
        <a:ln w="76200">
          <a:solidFill>
            <a:schemeClr val="bg1">
              <a:lumMod val="50000"/>
            </a:schemeClr>
          </a:solidFill>
        </a:ln>
      </dgm:spPr>
      <dgm:t>
        <a:bodyPr/>
        <a:lstStyle/>
        <a:p>
          <a:r>
            <a:rPr lang="en-US">
              <a:latin typeface="+mn-lt"/>
            </a:rPr>
            <a:t>All affected classes must quarantine 14 days per DOH recommendations</a:t>
          </a:r>
        </a:p>
      </dgm:t>
    </dgm:pt>
    <dgm:pt modelId="{E963FC18-644C-46BF-9BE1-BDBEAB0FF96C}" type="parTrans" cxnId="{BB483999-BBE1-4E3B-B224-F6FAB4C0EE56}">
      <dgm:prSet/>
      <dgm:spPr/>
      <dgm:t>
        <a:bodyPr/>
        <a:lstStyle/>
        <a:p>
          <a:endParaRPr lang="en-US"/>
        </a:p>
      </dgm:t>
    </dgm:pt>
    <dgm:pt modelId="{482F3C5E-AE9E-4D0A-82EE-928E1FD8AA07}" type="sibTrans" cxnId="{BB483999-BBE1-4E3B-B224-F6FAB4C0EE56}">
      <dgm:prSet/>
      <dgm:spPr>
        <a:ln>
          <a:solidFill>
            <a:schemeClr val="tx1"/>
          </a:solidFill>
        </a:ln>
      </dgm:spPr>
      <dgm:t>
        <a:bodyPr/>
        <a:lstStyle/>
        <a:p>
          <a:endParaRPr lang="en-US"/>
        </a:p>
      </dgm:t>
    </dgm:pt>
    <dgm:pt modelId="{D91223DD-23C0-4949-8795-1082BE1E9834}">
      <dgm:prSet/>
      <dgm:spPr>
        <a:solidFill>
          <a:schemeClr val="accent6"/>
        </a:solidFill>
      </dgm:spPr>
      <dgm:t>
        <a:bodyPr/>
        <a:lstStyle/>
        <a:p>
          <a:r>
            <a:rPr lang="en-US">
              <a:latin typeface="+mn-lt"/>
            </a:rPr>
            <a:t>Affected classroom(s) disinfected per protocol</a:t>
          </a:r>
        </a:p>
      </dgm:t>
    </dgm:pt>
    <dgm:pt modelId="{025F52F2-695D-4DD6-ACD7-6A8ACB83E5B6}" type="parTrans" cxnId="{7F88849F-E085-4C34-A935-475993C55EBF}">
      <dgm:prSet/>
      <dgm:spPr/>
      <dgm:t>
        <a:bodyPr/>
        <a:lstStyle/>
        <a:p>
          <a:endParaRPr lang="en-US"/>
        </a:p>
      </dgm:t>
    </dgm:pt>
    <dgm:pt modelId="{30ED5BD3-84AA-432F-B792-6DE6D5ECF3F7}" type="sibTrans" cxnId="{7F88849F-E085-4C34-A935-475993C55EBF}">
      <dgm:prSet/>
      <dgm:spPr>
        <a:ln>
          <a:solidFill>
            <a:schemeClr val="tx1"/>
          </a:solidFill>
        </a:ln>
      </dgm:spPr>
      <dgm:t>
        <a:bodyPr/>
        <a:lstStyle/>
        <a:p>
          <a:endParaRPr lang="en-US"/>
        </a:p>
      </dgm:t>
    </dgm:pt>
    <dgm:pt modelId="{1569CA55-FDE5-418E-A3D8-64FF826BFFE4}">
      <dgm:prSet/>
      <dgm:spPr>
        <a:solidFill>
          <a:schemeClr val="tx1"/>
        </a:solidFill>
      </dgm:spPr>
      <dgm:t>
        <a:bodyPr/>
        <a:lstStyle/>
        <a:p>
          <a:r>
            <a:rPr lang="en-US"/>
            <a:t>DOH performs contact tracing and follow-up on all identified close contacts outside the district</a:t>
          </a:r>
        </a:p>
      </dgm:t>
    </dgm:pt>
    <dgm:pt modelId="{C6404B2B-2640-4C4D-AE48-EEA84668EFE4}" type="parTrans" cxnId="{F013D21B-0AAB-46C1-99F0-E26FB10F23D6}">
      <dgm:prSet/>
      <dgm:spPr/>
      <dgm:t>
        <a:bodyPr/>
        <a:lstStyle/>
        <a:p>
          <a:endParaRPr lang="en-US"/>
        </a:p>
      </dgm:t>
    </dgm:pt>
    <dgm:pt modelId="{396A1E6F-5A0D-4DA4-96EF-EAF6FE79AB31}" type="sibTrans" cxnId="{F013D21B-0AAB-46C1-99F0-E26FB10F23D6}">
      <dgm:prSet/>
      <dgm:spPr>
        <a:ln>
          <a:solidFill>
            <a:schemeClr val="tx1"/>
          </a:solidFill>
        </a:ln>
      </dgm:spPr>
      <dgm:t>
        <a:bodyPr/>
        <a:lstStyle/>
        <a:p>
          <a:endParaRPr lang="en-US"/>
        </a:p>
      </dgm:t>
    </dgm:pt>
    <dgm:pt modelId="{0B3E3E0B-B941-4889-9717-B81DB4C174F3}">
      <dgm:prSet phldr="0"/>
      <dgm:spPr>
        <a:solidFill>
          <a:schemeClr val="accent4"/>
        </a:solidFill>
        <a:ln w="76200">
          <a:solidFill>
            <a:schemeClr val="tx1"/>
          </a:solidFill>
        </a:ln>
      </dgm:spPr>
      <dgm:t>
        <a:bodyPr/>
        <a:lstStyle/>
        <a:p>
          <a:pPr rtl="0"/>
          <a:r>
            <a:rPr lang="en-US">
              <a:latin typeface="+mn-lt"/>
            </a:rPr>
            <a:t>COVID Team notifies Department of Health</a:t>
          </a:r>
        </a:p>
      </dgm:t>
    </dgm:pt>
    <dgm:pt modelId="{FA040E92-E2DA-4E15-B557-A089A3E494DD}" type="parTrans" cxnId="{F2A0FE5E-3E5B-4404-9575-70318C56C349}">
      <dgm:prSet/>
      <dgm:spPr/>
      <dgm:t>
        <a:bodyPr/>
        <a:lstStyle/>
        <a:p>
          <a:endParaRPr lang="en-US"/>
        </a:p>
      </dgm:t>
    </dgm:pt>
    <dgm:pt modelId="{5002299B-BF41-4673-8F6E-F4AE1EEA5F92}" type="sibTrans" cxnId="{F2A0FE5E-3E5B-4404-9575-70318C56C349}">
      <dgm:prSet/>
      <dgm:spPr>
        <a:ln>
          <a:solidFill>
            <a:schemeClr val="tx1"/>
          </a:solidFill>
        </a:ln>
      </dgm:spPr>
      <dgm:t>
        <a:bodyPr/>
        <a:lstStyle/>
        <a:p>
          <a:endParaRPr lang="en-US"/>
        </a:p>
      </dgm:t>
    </dgm:pt>
    <dgm:pt modelId="{BE2BC95E-D896-4C3D-B02A-835AB0D18691}">
      <dgm:prSet/>
      <dgm:spPr>
        <a:solidFill>
          <a:schemeClr val="tx1"/>
        </a:solidFill>
        <a:ln w="76200">
          <a:noFill/>
        </a:ln>
      </dgm:spPr>
      <dgm:t>
        <a:bodyPr/>
        <a:lstStyle/>
        <a:p>
          <a:r>
            <a:rPr lang="en-US"/>
            <a:t>DOH performs contact tracing inside the  district and makes recommendations</a:t>
          </a:r>
          <a:endParaRPr lang="en-US">
            <a:latin typeface="+mn-lt"/>
          </a:endParaRPr>
        </a:p>
      </dgm:t>
    </dgm:pt>
    <dgm:pt modelId="{57511EEA-81C0-45BA-8B00-5E41C8E71B1E}" type="parTrans" cxnId="{29158B7D-95CA-46F9-8240-2F09F67ACCD0}">
      <dgm:prSet/>
      <dgm:spPr/>
      <dgm:t>
        <a:bodyPr/>
        <a:lstStyle/>
        <a:p>
          <a:endParaRPr lang="en-US"/>
        </a:p>
      </dgm:t>
    </dgm:pt>
    <dgm:pt modelId="{E4BD3EB7-97E0-4165-BB8B-25546C98F9AB}" type="sibTrans" cxnId="{29158B7D-95CA-46F9-8240-2F09F67ACCD0}">
      <dgm:prSet/>
      <dgm:spPr>
        <a:ln>
          <a:solidFill>
            <a:schemeClr val="tx1"/>
          </a:solidFill>
        </a:ln>
      </dgm:spPr>
      <dgm:t>
        <a:bodyPr/>
        <a:lstStyle/>
        <a:p>
          <a:endParaRPr lang="en-US"/>
        </a:p>
      </dgm:t>
    </dgm:pt>
    <dgm:pt modelId="{F5B2FBF2-F14A-4468-BB08-F8EDEA1330BC}" type="pres">
      <dgm:prSet presAssocID="{10192C90-50DA-4EE9-94FA-1B39F3CDD2A2}" presName="Name0" presStyleCnt="0">
        <dgm:presLayoutVars>
          <dgm:dir/>
          <dgm:resizeHandles val="exact"/>
        </dgm:presLayoutVars>
      </dgm:prSet>
      <dgm:spPr/>
    </dgm:pt>
    <dgm:pt modelId="{1E67C001-DFCF-4D90-A72E-4421661100F6}" type="pres">
      <dgm:prSet presAssocID="{97642D2F-63D5-4701-87D5-3A8ED0E6681D}" presName="node" presStyleLbl="node1" presStyleIdx="0" presStyleCnt="12">
        <dgm:presLayoutVars>
          <dgm:bulletEnabled val="1"/>
        </dgm:presLayoutVars>
      </dgm:prSet>
      <dgm:spPr/>
    </dgm:pt>
    <dgm:pt modelId="{6BDE53D5-636F-4C55-A0DD-A684638AEF32}" type="pres">
      <dgm:prSet presAssocID="{DE8BAE3A-E33B-4A05-AEBD-5D56E330C020}" presName="sibTrans" presStyleLbl="sibTrans1D1" presStyleIdx="0" presStyleCnt="11"/>
      <dgm:spPr/>
    </dgm:pt>
    <dgm:pt modelId="{27564922-A8A2-4F59-A7B8-B0D969A5A815}" type="pres">
      <dgm:prSet presAssocID="{DE8BAE3A-E33B-4A05-AEBD-5D56E330C020}" presName="connectorText" presStyleLbl="sibTrans1D1" presStyleIdx="0" presStyleCnt="11"/>
      <dgm:spPr/>
    </dgm:pt>
    <dgm:pt modelId="{B3C00904-1CDB-4C97-B5E9-A399BCB73966}" type="pres">
      <dgm:prSet presAssocID="{6A6FD5DD-C7B5-47D6-A3F3-9F3B8BF09E93}" presName="node" presStyleLbl="node1" presStyleIdx="1" presStyleCnt="12">
        <dgm:presLayoutVars>
          <dgm:bulletEnabled val="1"/>
        </dgm:presLayoutVars>
      </dgm:prSet>
      <dgm:spPr/>
    </dgm:pt>
    <dgm:pt modelId="{1C4A7728-5C81-4740-97F5-9074D88CCB1A}" type="pres">
      <dgm:prSet presAssocID="{09606EC1-CB06-40EE-B769-32A25C5E034C}" presName="sibTrans" presStyleLbl="sibTrans1D1" presStyleIdx="1" presStyleCnt="11"/>
      <dgm:spPr/>
    </dgm:pt>
    <dgm:pt modelId="{E89C0B39-6188-4175-BB78-AF6F1E1F6550}" type="pres">
      <dgm:prSet presAssocID="{09606EC1-CB06-40EE-B769-32A25C5E034C}" presName="connectorText" presStyleLbl="sibTrans1D1" presStyleIdx="1" presStyleCnt="11"/>
      <dgm:spPr/>
    </dgm:pt>
    <dgm:pt modelId="{999ECCB1-92D0-4DB2-8B96-94EA1899D40C}" type="pres">
      <dgm:prSet presAssocID="{9BA98C48-BF2E-4376-8786-AAD2B00405B0}" presName="node" presStyleLbl="node1" presStyleIdx="2" presStyleCnt="12">
        <dgm:presLayoutVars>
          <dgm:bulletEnabled val="1"/>
        </dgm:presLayoutVars>
      </dgm:prSet>
      <dgm:spPr/>
    </dgm:pt>
    <dgm:pt modelId="{E6DACF21-DA01-4A05-91B1-57C295A27BBC}" type="pres">
      <dgm:prSet presAssocID="{DC4EAE3B-6159-4A7D-9DA9-04441D6F32E9}" presName="sibTrans" presStyleLbl="sibTrans1D1" presStyleIdx="2" presStyleCnt="11"/>
      <dgm:spPr/>
    </dgm:pt>
    <dgm:pt modelId="{3E552422-8A07-4E1D-8DAE-B47023A84CC3}" type="pres">
      <dgm:prSet presAssocID="{DC4EAE3B-6159-4A7D-9DA9-04441D6F32E9}" presName="connectorText" presStyleLbl="sibTrans1D1" presStyleIdx="2" presStyleCnt="11"/>
      <dgm:spPr/>
    </dgm:pt>
    <dgm:pt modelId="{1A6A449C-7B44-4F5D-9CFD-A0886594599A}" type="pres">
      <dgm:prSet presAssocID="{0B3E3E0B-B941-4889-9717-B81DB4C174F3}" presName="node" presStyleLbl="node1" presStyleIdx="3" presStyleCnt="12">
        <dgm:presLayoutVars>
          <dgm:bulletEnabled val="1"/>
        </dgm:presLayoutVars>
      </dgm:prSet>
      <dgm:spPr/>
    </dgm:pt>
    <dgm:pt modelId="{88A5BEF4-9884-4D70-9ABA-69904C425910}" type="pres">
      <dgm:prSet presAssocID="{5002299B-BF41-4673-8F6E-F4AE1EEA5F92}" presName="sibTrans" presStyleLbl="sibTrans1D1" presStyleIdx="3" presStyleCnt="11"/>
      <dgm:spPr/>
    </dgm:pt>
    <dgm:pt modelId="{CDE6E2D2-00F4-45C0-8F04-5DBC9CE7837F}" type="pres">
      <dgm:prSet presAssocID="{5002299B-BF41-4673-8F6E-F4AE1EEA5F92}" presName="connectorText" presStyleLbl="sibTrans1D1" presStyleIdx="3" presStyleCnt="11"/>
      <dgm:spPr/>
    </dgm:pt>
    <dgm:pt modelId="{58EF68E1-9201-48DA-93A7-176C8EA03508}" type="pres">
      <dgm:prSet presAssocID="{85C9A33C-EC2A-4463-A2D2-9D338E0131CF}" presName="node" presStyleLbl="node1" presStyleIdx="4" presStyleCnt="12">
        <dgm:presLayoutVars>
          <dgm:bulletEnabled val="1"/>
        </dgm:presLayoutVars>
      </dgm:prSet>
      <dgm:spPr/>
    </dgm:pt>
    <dgm:pt modelId="{7122840E-D673-4328-8E66-4C984E86CEA4}" type="pres">
      <dgm:prSet presAssocID="{20D7372A-40BE-4D4B-8CE2-52FC10CB4A76}" presName="sibTrans" presStyleLbl="sibTrans1D1" presStyleIdx="4" presStyleCnt="11"/>
      <dgm:spPr/>
    </dgm:pt>
    <dgm:pt modelId="{45604892-E6C1-4CCF-B227-FCB9058CA738}" type="pres">
      <dgm:prSet presAssocID="{20D7372A-40BE-4D4B-8CE2-52FC10CB4A76}" presName="connectorText" presStyleLbl="sibTrans1D1" presStyleIdx="4" presStyleCnt="11"/>
      <dgm:spPr/>
    </dgm:pt>
    <dgm:pt modelId="{96FE0181-1767-4EF7-9103-AF8CB8B997DA}" type="pres">
      <dgm:prSet presAssocID="{BE2BC95E-D896-4C3D-B02A-835AB0D18691}" presName="node" presStyleLbl="node1" presStyleIdx="5" presStyleCnt="12">
        <dgm:presLayoutVars>
          <dgm:bulletEnabled val="1"/>
        </dgm:presLayoutVars>
      </dgm:prSet>
      <dgm:spPr/>
    </dgm:pt>
    <dgm:pt modelId="{BEF337D9-0FD8-4E47-8796-C0F6E23EE936}" type="pres">
      <dgm:prSet presAssocID="{E4BD3EB7-97E0-4165-BB8B-25546C98F9AB}" presName="sibTrans" presStyleLbl="sibTrans1D1" presStyleIdx="5" presStyleCnt="11"/>
      <dgm:spPr/>
    </dgm:pt>
    <dgm:pt modelId="{6F6C2C2F-72A0-46E4-B0A4-5F6F1141FA08}" type="pres">
      <dgm:prSet presAssocID="{E4BD3EB7-97E0-4165-BB8B-25546C98F9AB}" presName="connectorText" presStyleLbl="sibTrans1D1" presStyleIdx="5" presStyleCnt="11"/>
      <dgm:spPr/>
    </dgm:pt>
    <dgm:pt modelId="{13960BF2-FBA5-4328-9901-035C182AA56A}" type="pres">
      <dgm:prSet presAssocID="{492C396E-3B37-40DB-9EC2-E39D15311A0B}" presName="node" presStyleLbl="node1" presStyleIdx="6" presStyleCnt="12">
        <dgm:presLayoutVars>
          <dgm:bulletEnabled val="1"/>
        </dgm:presLayoutVars>
      </dgm:prSet>
      <dgm:spPr/>
    </dgm:pt>
    <dgm:pt modelId="{7E08E737-2045-40D0-BCE3-6C676E882F17}" type="pres">
      <dgm:prSet presAssocID="{3105993B-AC46-4123-A528-0A07A1EFD92F}" presName="sibTrans" presStyleLbl="sibTrans1D1" presStyleIdx="6" presStyleCnt="11"/>
      <dgm:spPr/>
    </dgm:pt>
    <dgm:pt modelId="{D3C891CB-9452-4923-9B09-5FA673FDD806}" type="pres">
      <dgm:prSet presAssocID="{3105993B-AC46-4123-A528-0A07A1EFD92F}" presName="connectorText" presStyleLbl="sibTrans1D1" presStyleIdx="6" presStyleCnt="11"/>
      <dgm:spPr/>
    </dgm:pt>
    <dgm:pt modelId="{C63A3D73-B750-4162-8007-5F0808A60F71}" type="pres">
      <dgm:prSet presAssocID="{465B4C29-BE56-4058-85F7-4C95E615CCFB}" presName="node" presStyleLbl="node1" presStyleIdx="7" presStyleCnt="12">
        <dgm:presLayoutVars>
          <dgm:bulletEnabled val="1"/>
        </dgm:presLayoutVars>
      </dgm:prSet>
      <dgm:spPr/>
    </dgm:pt>
    <dgm:pt modelId="{EDD75FD7-F3AE-4050-955A-A057386BF61F}" type="pres">
      <dgm:prSet presAssocID="{482F3C5E-AE9E-4D0A-82EE-928E1FD8AA07}" presName="sibTrans" presStyleLbl="sibTrans1D1" presStyleIdx="7" presStyleCnt="11"/>
      <dgm:spPr/>
    </dgm:pt>
    <dgm:pt modelId="{1881681D-EEF9-4C10-8D43-1365A18B98E5}" type="pres">
      <dgm:prSet presAssocID="{482F3C5E-AE9E-4D0A-82EE-928E1FD8AA07}" presName="connectorText" presStyleLbl="sibTrans1D1" presStyleIdx="7" presStyleCnt="11"/>
      <dgm:spPr/>
    </dgm:pt>
    <dgm:pt modelId="{199DECE3-92F0-4E5B-AC17-570DDA5F0AE2}" type="pres">
      <dgm:prSet presAssocID="{D91223DD-23C0-4949-8795-1082BE1E9834}" presName="node" presStyleLbl="node1" presStyleIdx="8" presStyleCnt="12">
        <dgm:presLayoutVars>
          <dgm:bulletEnabled val="1"/>
        </dgm:presLayoutVars>
      </dgm:prSet>
      <dgm:spPr/>
    </dgm:pt>
    <dgm:pt modelId="{10AE52A1-EBE2-4739-8471-B244A69D95CA}" type="pres">
      <dgm:prSet presAssocID="{30ED5BD3-84AA-432F-B792-6DE6D5ECF3F7}" presName="sibTrans" presStyleLbl="sibTrans1D1" presStyleIdx="8" presStyleCnt="11"/>
      <dgm:spPr/>
    </dgm:pt>
    <dgm:pt modelId="{13A85E33-C4EB-4243-8A14-49C9760538F3}" type="pres">
      <dgm:prSet presAssocID="{30ED5BD3-84AA-432F-B792-6DE6D5ECF3F7}" presName="connectorText" presStyleLbl="sibTrans1D1" presStyleIdx="8" presStyleCnt="11"/>
      <dgm:spPr/>
    </dgm:pt>
    <dgm:pt modelId="{307840DF-891C-484B-8ECD-84BD314CE731}" type="pres">
      <dgm:prSet presAssocID="{9CAB29DF-9EF7-4397-BC72-97E894ADD924}" presName="node" presStyleLbl="node1" presStyleIdx="9" presStyleCnt="12">
        <dgm:presLayoutVars>
          <dgm:bulletEnabled val="1"/>
        </dgm:presLayoutVars>
      </dgm:prSet>
      <dgm:spPr/>
    </dgm:pt>
    <dgm:pt modelId="{559FB246-59B1-4492-8D41-211173E20442}" type="pres">
      <dgm:prSet presAssocID="{5C0C91AB-F00D-4F35-9681-9D5F58D46C03}" presName="sibTrans" presStyleLbl="sibTrans1D1" presStyleIdx="9" presStyleCnt="11"/>
      <dgm:spPr/>
    </dgm:pt>
    <dgm:pt modelId="{FCC25EEC-1405-4D54-AD37-FADA3DBB34C0}" type="pres">
      <dgm:prSet presAssocID="{5C0C91AB-F00D-4F35-9681-9D5F58D46C03}" presName="connectorText" presStyleLbl="sibTrans1D1" presStyleIdx="9" presStyleCnt="11"/>
      <dgm:spPr/>
    </dgm:pt>
    <dgm:pt modelId="{F0E0DA83-5778-4B12-83E7-FE8C7BB8A8F7}" type="pres">
      <dgm:prSet presAssocID="{1569CA55-FDE5-418E-A3D8-64FF826BFFE4}" presName="node" presStyleLbl="node1" presStyleIdx="10" presStyleCnt="12">
        <dgm:presLayoutVars>
          <dgm:bulletEnabled val="1"/>
        </dgm:presLayoutVars>
      </dgm:prSet>
      <dgm:spPr/>
    </dgm:pt>
    <dgm:pt modelId="{9442752F-7EF8-4EE9-888A-9D2B5DF2E5D5}" type="pres">
      <dgm:prSet presAssocID="{396A1E6F-5A0D-4DA4-96EF-EAF6FE79AB31}" presName="sibTrans" presStyleLbl="sibTrans1D1" presStyleIdx="10" presStyleCnt="11"/>
      <dgm:spPr/>
    </dgm:pt>
    <dgm:pt modelId="{9225A39F-B803-45B0-B689-E70D4330D55A}" type="pres">
      <dgm:prSet presAssocID="{396A1E6F-5A0D-4DA4-96EF-EAF6FE79AB31}" presName="connectorText" presStyleLbl="sibTrans1D1" presStyleIdx="10" presStyleCnt="11"/>
      <dgm:spPr/>
    </dgm:pt>
    <dgm:pt modelId="{96A4C139-EA17-48C2-AB40-8363FAC3B1FA}" type="pres">
      <dgm:prSet presAssocID="{38C2A1B0-51B5-410F-9708-B077B3D4E40C}" presName="node" presStyleLbl="node1" presStyleIdx="11" presStyleCnt="12">
        <dgm:presLayoutVars>
          <dgm:bulletEnabled val="1"/>
        </dgm:presLayoutVars>
      </dgm:prSet>
      <dgm:spPr/>
    </dgm:pt>
  </dgm:ptLst>
  <dgm:cxnLst>
    <dgm:cxn modelId="{F0CC3B11-ADD5-492C-A6D5-C7F973640A64}" type="presOf" srcId="{492C396E-3B37-40DB-9EC2-E39D15311A0B}" destId="{13960BF2-FBA5-4328-9901-035C182AA56A}" srcOrd="0" destOrd="0" presId="urn:microsoft.com/office/officeart/2005/8/layout/bProcess3"/>
    <dgm:cxn modelId="{F013D21B-0AAB-46C1-99F0-E26FB10F23D6}" srcId="{10192C90-50DA-4EE9-94FA-1B39F3CDD2A2}" destId="{1569CA55-FDE5-418E-A3D8-64FF826BFFE4}" srcOrd="10" destOrd="0" parTransId="{C6404B2B-2640-4C4D-AE48-EEA84668EFE4}" sibTransId="{396A1E6F-5A0D-4DA4-96EF-EAF6FE79AB31}"/>
    <dgm:cxn modelId="{5E97D91C-4145-4BC6-85A9-72AC672F06A5}" type="presOf" srcId="{396A1E6F-5A0D-4DA4-96EF-EAF6FE79AB31}" destId="{9225A39F-B803-45B0-B689-E70D4330D55A}" srcOrd="1" destOrd="0" presId="urn:microsoft.com/office/officeart/2005/8/layout/bProcess3"/>
    <dgm:cxn modelId="{41FFE71C-20F9-4CCD-B54E-79E167E852BE}" type="presOf" srcId="{5C0C91AB-F00D-4F35-9681-9D5F58D46C03}" destId="{559FB246-59B1-4492-8D41-211173E20442}" srcOrd="0" destOrd="0" presId="urn:microsoft.com/office/officeart/2005/8/layout/bProcess3"/>
    <dgm:cxn modelId="{8538D21D-7D50-44E2-8282-389087B0CBA5}" type="presOf" srcId="{0B3E3E0B-B941-4889-9717-B81DB4C174F3}" destId="{1A6A449C-7B44-4F5D-9CFD-A0886594599A}" srcOrd="0" destOrd="0" presId="urn:microsoft.com/office/officeart/2005/8/layout/bProcess3"/>
    <dgm:cxn modelId="{861B1321-16E3-4007-8588-0AC799958301}" srcId="{10192C90-50DA-4EE9-94FA-1B39F3CDD2A2}" destId="{9BA98C48-BF2E-4376-8786-AAD2B00405B0}" srcOrd="2" destOrd="0" parTransId="{59C68936-B933-446E-82F2-BD500284DDE2}" sibTransId="{DC4EAE3B-6159-4A7D-9DA9-04441D6F32E9}"/>
    <dgm:cxn modelId="{0D459735-35DD-4D0B-92CE-9C86086DC5A5}" type="presOf" srcId="{E4BD3EB7-97E0-4165-BB8B-25546C98F9AB}" destId="{BEF337D9-0FD8-4E47-8796-C0F6E23EE936}" srcOrd="0" destOrd="0" presId="urn:microsoft.com/office/officeart/2005/8/layout/bProcess3"/>
    <dgm:cxn modelId="{F2A0FE5E-3E5B-4404-9575-70318C56C349}" srcId="{10192C90-50DA-4EE9-94FA-1B39F3CDD2A2}" destId="{0B3E3E0B-B941-4889-9717-B81DB4C174F3}" srcOrd="3" destOrd="0" parTransId="{FA040E92-E2DA-4E15-B557-A089A3E494DD}" sibTransId="{5002299B-BF41-4673-8F6E-F4AE1EEA5F92}"/>
    <dgm:cxn modelId="{BA2E625F-A892-45AD-9A7B-A0B03B05C262}" srcId="{10192C90-50DA-4EE9-94FA-1B39F3CDD2A2}" destId="{9CAB29DF-9EF7-4397-BC72-97E894ADD924}" srcOrd="9" destOrd="0" parTransId="{1CF9DC42-C670-4CE9-B971-104D606EFD04}" sibTransId="{5C0C91AB-F00D-4F35-9681-9D5F58D46C03}"/>
    <dgm:cxn modelId="{B715FD42-3A69-49DB-894E-EF1C138AE258}" type="presOf" srcId="{6A6FD5DD-C7B5-47D6-A3F3-9F3B8BF09E93}" destId="{B3C00904-1CDB-4C97-B5E9-A399BCB73966}" srcOrd="0" destOrd="0" presId="urn:microsoft.com/office/officeart/2005/8/layout/bProcess3"/>
    <dgm:cxn modelId="{83533644-DE79-4548-B9D6-55E9A51A31F5}" type="presOf" srcId="{10192C90-50DA-4EE9-94FA-1B39F3CDD2A2}" destId="{F5B2FBF2-F14A-4468-BB08-F8EDEA1330BC}" srcOrd="0" destOrd="0" presId="urn:microsoft.com/office/officeart/2005/8/layout/bProcess3"/>
    <dgm:cxn modelId="{23313165-FA82-46F0-8B19-75DD31955FC4}" type="presOf" srcId="{97642D2F-63D5-4701-87D5-3A8ED0E6681D}" destId="{1E67C001-DFCF-4D90-A72E-4421661100F6}" srcOrd="0" destOrd="0" presId="urn:microsoft.com/office/officeart/2005/8/layout/bProcess3"/>
    <dgm:cxn modelId="{C0BAA966-80F5-4D7D-AA3A-B8C4B0A12041}" type="presOf" srcId="{20D7372A-40BE-4D4B-8CE2-52FC10CB4A76}" destId="{7122840E-D673-4328-8E66-4C984E86CEA4}" srcOrd="0" destOrd="0" presId="urn:microsoft.com/office/officeart/2005/8/layout/bProcess3"/>
    <dgm:cxn modelId="{568CC96A-C0D2-4E70-890C-5B98D6CA9A2B}" type="presOf" srcId="{DC4EAE3B-6159-4A7D-9DA9-04441D6F32E9}" destId="{E6DACF21-DA01-4A05-91B1-57C295A27BBC}" srcOrd="0" destOrd="0" presId="urn:microsoft.com/office/officeart/2005/8/layout/bProcess3"/>
    <dgm:cxn modelId="{C905346B-C811-4CEB-967F-8EF847DBC52C}" type="presOf" srcId="{85C9A33C-EC2A-4463-A2D2-9D338E0131CF}" destId="{58EF68E1-9201-48DA-93A7-176C8EA03508}" srcOrd="0" destOrd="0" presId="urn:microsoft.com/office/officeart/2005/8/layout/bProcess3"/>
    <dgm:cxn modelId="{0E029C4B-D82D-45E0-A4F9-81DD9B551F69}" type="presOf" srcId="{3105993B-AC46-4123-A528-0A07A1EFD92F}" destId="{D3C891CB-9452-4923-9B09-5FA673FDD806}" srcOrd="1" destOrd="0" presId="urn:microsoft.com/office/officeart/2005/8/layout/bProcess3"/>
    <dgm:cxn modelId="{5FEEE54F-4A1F-447E-8FE7-C30E605384C1}" type="presOf" srcId="{BE2BC95E-D896-4C3D-B02A-835AB0D18691}" destId="{96FE0181-1767-4EF7-9103-AF8CB8B997DA}" srcOrd="0" destOrd="0" presId="urn:microsoft.com/office/officeart/2005/8/layout/bProcess3"/>
    <dgm:cxn modelId="{B7EDC772-0967-48F5-A373-7AFA33CCA2B0}" type="presOf" srcId="{9CAB29DF-9EF7-4397-BC72-97E894ADD924}" destId="{307840DF-891C-484B-8ECD-84BD314CE731}" srcOrd="0" destOrd="0" presId="urn:microsoft.com/office/officeart/2005/8/layout/bProcess3"/>
    <dgm:cxn modelId="{29158B7D-95CA-46F9-8240-2F09F67ACCD0}" srcId="{10192C90-50DA-4EE9-94FA-1B39F3CDD2A2}" destId="{BE2BC95E-D896-4C3D-B02A-835AB0D18691}" srcOrd="5" destOrd="0" parTransId="{57511EEA-81C0-45BA-8B00-5E41C8E71B1E}" sibTransId="{E4BD3EB7-97E0-4165-BB8B-25546C98F9AB}"/>
    <dgm:cxn modelId="{B1B2467E-4C71-49BD-993F-E7E87C5E2F24}" type="presOf" srcId="{D91223DD-23C0-4949-8795-1082BE1E9834}" destId="{199DECE3-92F0-4E5B-AC17-570DDA5F0AE2}" srcOrd="0" destOrd="0" presId="urn:microsoft.com/office/officeart/2005/8/layout/bProcess3"/>
    <dgm:cxn modelId="{1870397F-FD23-494B-A9E1-90A74BF6DDD8}" type="presOf" srcId="{1569CA55-FDE5-418E-A3D8-64FF826BFFE4}" destId="{F0E0DA83-5778-4B12-83E7-FE8C7BB8A8F7}" srcOrd="0" destOrd="0" presId="urn:microsoft.com/office/officeart/2005/8/layout/bProcess3"/>
    <dgm:cxn modelId="{4DFBFB88-2764-4BC5-9F34-C9FF4F93E12C}" type="presOf" srcId="{482F3C5E-AE9E-4D0A-82EE-928E1FD8AA07}" destId="{1881681D-EEF9-4C10-8D43-1365A18B98E5}" srcOrd="1" destOrd="0" presId="urn:microsoft.com/office/officeart/2005/8/layout/bProcess3"/>
    <dgm:cxn modelId="{7ADE2E89-6E45-428B-A51D-BE460E5F4C3F}" type="presOf" srcId="{30ED5BD3-84AA-432F-B792-6DE6D5ECF3F7}" destId="{10AE52A1-EBE2-4739-8471-B244A69D95CA}" srcOrd="0" destOrd="0" presId="urn:microsoft.com/office/officeart/2005/8/layout/bProcess3"/>
    <dgm:cxn modelId="{CDCB4589-6054-4EC5-8CC5-3A04CEF980E8}" type="presOf" srcId="{E4BD3EB7-97E0-4165-BB8B-25546C98F9AB}" destId="{6F6C2C2F-72A0-46E4-B0A4-5F6F1141FA08}" srcOrd="1" destOrd="0" presId="urn:microsoft.com/office/officeart/2005/8/layout/bProcess3"/>
    <dgm:cxn modelId="{23088A8A-25FB-4B6D-BA05-1604274E65CB}" srcId="{10192C90-50DA-4EE9-94FA-1B39F3CDD2A2}" destId="{492C396E-3B37-40DB-9EC2-E39D15311A0B}" srcOrd="6" destOrd="0" parTransId="{5EF8F377-32B7-4270-9AA9-12ECB9031BFC}" sibTransId="{3105993B-AC46-4123-A528-0A07A1EFD92F}"/>
    <dgm:cxn modelId="{BB483999-BBE1-4E3B-B224-F6FAB4C0EE56}" srcId="{10192C90-50DA-4EE9-94FA-1B39F3CDD2A2}" destId="{465B4C29-BE56-4058-85F7-4C95E615CCFB}" srcOrd="7" destOrd="0" parTransId="{E963FC18-644C-46BF-9BE1-BDBEAB0FF96C}" sibTransId="{482F3C5E-AE9E-4D0A-82EE-928E1FD8AA07}"/>
    <dgm:cxn modelId="{7F88849F-E085-4C34-A935-475993C55EBF}" srcId="{10192C90-50DA-4EE9-94FA-1B39F3CDD2A2}" destId="{D91223DD-23C0-4949-8795-1082BE1E9834}" srcOrd="8" destOrd="0" parTransId="{025F52F2-695D-4DD6-ACD7-6A8ACB83E5B6}" sibTransId="{30ED5BD3-84AA-432F-B792-6DE6D5ECF3F7}"/>
    <dgm:cxn modelId="{4CFC07A4-691A-476A-82D3-5BF37DD02DA4}" type="presOf" srcId="{38C2A1B0-51B5-410F-9708-B077B3D4E40C}" destId="{96A4C139-EA17-48C2-AB40-8363FAC3B1FA}" srcOrd="0" destOrd="0" presId="urn:microsoft.com/office/officeart/2005/8/layout/bProcess3"/>
    <dgm:cxn modelId="{3F9E45A5-81B6-4960-8634-11711B8F6C85}" type="presOf" srcId="{9BA98C48-BF2E-4376-8786-AAD2B00405B0}" destId="{999ECCB1-92D0-4DB2-8B96-94EA1899D40C}" srcOrd="0" destOrd="0" presId="urn:microsoft.com/office/officeart/2005/8/layout/bProcess3"/>
    <dgm:cxn modelId="{91FE4DAB-9A0C-481E-9A68-47475F73DF96}" type="presOf" srcId="{DE8BAE3A-E33B-4A05-AEBD-5D56E330C020}" destId="{27564922-A8A2-4F59-A7B8-B0D969A5A815}" srcOrd="1" destOrd="0" presId="urn:microsoft.com/office/officeart/2005/8/layout/bProcess3"/>
    <dgm:cxn modelId="{ED97B7AC-CF16-4F0F-93F1-27DC198F0BE8}" srcId="{10192C90-50DA-4EE9-94FA-1B39F3CDD2A2}" destId="{97642D2F-63D5-4701-87D5-3A8ED0E6681D}" srcOrd="0" destOrd="0" parTransId="{3C4619F1-F602-472B-AE02-6A4BE93015F3}" sibTransId="{DE8BAE3A-E33B-4A05-AEBD-5D56E330C020}"/>
    <dgm:cxn modelId="{D5BCAAAE-2AB6-4025-AC4E-A57BFD3C3EB5}" type="presOf" srcId="{396A1E6F-5A0D-4DA4-96EF-EAF6FE79AB31}" destId="{9442752F-7EF8-4EE9-888A-9D2B5DF2E5D5}" srcOrd="0" destOrd="0" presId="urn:microsoft.com/office/officeart/2005/8/layout/bProcess3"/>
    <dgm:cxn modelId="{9A1789B1-5F70-4AD6-88EB-8E9835BDFA70}" type="presOf" srcId="{3105993B-AC46-4123-A528-0A07A1EFD92F}" destId="{7E08E737-2045-40D0-BCE3-6C676E882F17}" srcOrd="0" destOrd="0" presId="urn:microsoft.com/office/officeart/2005/8/layout/bProcess3"/>
    <dgm:cxn modelId="{07DFB3B2-6896-4119-8E70-8BD10785B3B9}" type="presOf" srcId="{5002299B-BF41-4673-8F6E-F4AE1EEA5F92}" destId="{88A5BEF4-9884-4D70-9ABA-69904C425910}" srcOrd="0" destOrd="0" presId="urn:microsoft.com/office/officeart/2005/8/layout/bProcess3"/>
    <dgm:cxn modelId="{AC6E31B3-A4A8-4B77-A00C-45C855705670}" type="presOf" srcId="{30ED5BD3-84AA-432F-B792-6DE6D5ECF3F7}" destId="{13A85E33-C4EB-4243-8A14-49C9760538F3}" srcOrd="1" destOrd="0" presId="urn:microsoft.com/office/officeart/2005/8/layout/bProcess3"/>
    <dgm:cxn modelId="{A8F0D9B7-2DEA-41B6-8DC5-F223D79138F2}" type="presOf" srcId="{5002299B-BF41-4673-8F6E-F4AE1EEA5F92}" destId="{CDE6E2D2-00F4-45C0-8F04-5DBC9CE7837F}" srcOrd="1" destOrd="0" presId="urn:microsoft.com/office/officeart/2005/8/layout/bProcess3"/>
    <dgm:cxn modelId="{4A71E6BA-DBF4-4A48-A8D8-5C0E7F5F1BF4}" type="presOf" srcId="{DC4EAE3B-6159-4A7D-9DA9-04441D6F32E9}" destId="{3E552422-8A07-4E1D-8DAE-B47023A84CC3}" srcOrd="1" destOrd="0" presId="urn:microsoft.com/office/officeart/2005/8/layout/bProcess3"/>
    <dgm:cxn modelId="{C98A9BBC-AF99-4098-AD5F-4C64AEBC81B0}" type="presOf" srcId="{09606EC1-CB06-40EE-B769-32A25C5E034C}" destId="{1C4A7728-5C81-4740-97F5-9074D88CCB1A}" srcOrd="0" destOrd="0" presId="urn:microsoft.com/office/officeart/2005/8/layout/bProcess3"/>
    <dgm:cxn modelId="{1A7854C0-A114-4881-A8FF-F660A9DDD249}" type="presOf" srcId="{09606EC1-CB06-40EE-B769-32A25C5E034C}" destId="{E89C0B39-6188-4175-BB78-AF6F1E1F6550}" srcOrd="1" destOrd="0" presId="urn:microsoft.com/office/officeart/2005/8/layout/bProcess3"/>
    <dgm:cxn modelId="{D1C0EEC3-A9D9-41B4-ABF4-E23CBA4C8756}" srcId="{10192C90-50DA-4EE9-94FA-1B39F3CDD2A2}" destId="{85C9A33C-EC2A-4463-A2D2-9D338E0131CF}" srcOrd="4" destOrd="0" parTransId="{E2865B5E-2E9E-4D6F-9FA6-03F103EEA1BF}" sibTransId="{20D7372A-40BE-4D4B-8CE2-52FC10CB4A76}"/>
    <dgm:cxn modelId="{EA952FC4-D2BC-4588-8CA8-9D56F954F142}" type="presOf" srcId="{DE8BAE3A-E33B-4A05-AEBD-5D56E330C020}" destId="{6BDE53D5-636F-4C55-A0DD-A684638AEF32}" srcOrd="0" destOrd="0" presId="urn:microsoft.com/office/officeart/2005/8/layout/bProcess3"/>
    <dgm:cxn modelId="{EFAB03D0-1C97-448D-8610-1C6CF49BD959}" type="presOf" srcId="{482F3C5E-AE9E-4D0A-82EE-928E1FD8AA07}" destId="{EDD75FD7-F3AE-4050-955A-A057386BF61F}" srcOrd="0" destOrd="0" presId="urn:microsoft.com/office/officeart/2005/8/layout/bProcess3"/>
    <dgm:cxn modelId="{0FFA48D6-D8C9-4CB4-8171-EC541D121BA9}" type="presOf" srcId="{465B4C29-BE56-4058-85F7-4C95E615CCFB}" destId="{C63A3D73-B750-4162-8007-5F0808A60F71}" srcOrd="0" destOrd="0" presId="urn:microsoft.com/office/officeart/2005/8/layout/bProcess3"/>
    <dgm:cxn modelId="{1D3D6CE2-DDDF-45DC-8EFB-2A1CDD1DC04E}" type="presOf" srcId="{20D7372A-40BE-4D4B-8CE2-52FC10CB4A76}" destId="{45604892-E6C1-4CCF-B227-FCB9058CA738}" srcOrd="1" destOrd="0" presId="urn:microsoft.com/office/officeart/2005/8/layout/bProcess3"/>
    <dgm:cxn modelId="{DB3ADBE2-0F7B-422C-894E-003843A0DB80}" type="presOf" srcId="{5C0C91AB-F00D-4F35-9681-9D5F58D46C03}" destId="{FCC25EEC-1405-4D54-AD37-FADA3DBB34C0}" srcOrd="1" destOrd="0" presId="urn:microsoft.com/office/officeart/2005/8/layout/bProcess3"/>
    <dgm:cxn modelId="{9219D7EC-28E4-4FBF-A434-11E8196263BB}" srcId="{10192C90-50DA-4EE9-94FA-1B39F3CDD2A2}" destId="{6A6FD5DD-C7B5-47D6-A3F3-9F3B8BF09E93}" srcOrd="1" destOrd="0" parTransId="{4C5A8768-4C8B-4159-9219-CADC9845648E}" sibTransId="{09606EC1-CB06-40EE-B769-32A25C5E034C}"/>
    <dgm:cxn modelId="{C8D70CF2-07E9-48A7-AA1B-5F02D5F285A1}" srcId="{10192C90-50DA-4EE9-94FA-1B39F3CDD2A2}" destId="{38C2A1B0-51B5-410F-9708-B077B3D4E40C}" srcOrd="11" destOrd="0" parTransId="{1B139EAB-CDF9-4379-B121-BAB36D68B6F4}" sibTransId="{C669198D-FD61-4FC0-B1F8-D78A31AED8C6}"/>
    <dgm:cxn modelId="{698119A8-4D6F-4392-93A9-DF131A127219}" type="presParOf" srcId="{F5B2FBF2-F14A-4468-BB08-F8EDEA1330BC}" destId="{1E67C001-DFCF-4D90-A72E-4421661100F6}" srcOrd="0" destOrd="0" presId="urn:microsoft.com/office/officeart/2005/8/layout/bProcess3"/>
    <dgm:cxn modelId="{40F1CED8-3537-4D81-8045-9F1DFA8E7715}" type="presParOf" srcId="{F5B2FBF2-F14A-4468-BB08-F8EDEA1330BC}" destId="{6BDE53D5-636F-4C55-A0DD-A684638AEF32}" srcOrd="1" destOrd="0" presId="urn:microsoft.com/office/officeart/2005/8/layout/bProcess3"/>
    <dgm:cxn modelId="{11372AE9-6663-498C-9726-F4234DF92E2C}" type="presParOf" srcId="{6BDE53D5-636F-4C55-A0DD-A684638AEF32}" destId="{27564922-A8A2-4F59-A7B8-B0D969A5A815}" srcOrd="0" destOrd="0" presId="urn:microsoft.com/office/officeart/2005/8/layout/bProcess3"/>
    <dgm:cxn modelId="{DEE964EE-C05E-4D2A-9BFB-E4A9BB896FF7}" type="presParOf" srcId="{F5B2FBF2-F14A-4468-BB08-F8EDEA1330BC}" destId="{B3C00904-1CDB-4C97-B5E9-A399BCB73966}" srcOrd="2" destOrd="0" presId="urn:microsoft.com/office/officeart/2005/8/layout/bProcess3"/>
    <dgm:cxn modelId="{CAEF1679-C8AD-461F-890E-224956CCCD59}" type="presParOf" srcId="{F5B2FBF2-F14A-4468-BB08-F8EDEA1330BC}" destId="{1C4A7728-5C81-4740-97F5-9074D88CCB1A}" srcOrd="3" destOrd="0" presId="urn:microsoft.com/office/officeart/2005/8/layout/bProcess3"/>
    <dgm:cxn modelId="{33D1D01F-1721-4C1E-9F82-ED3109773E36}" type="presParOf" srcId="{1C4A7728-5C81-4740-97F5-9074D88CCB1A}" destId="{E89C0B39-6188-4175-BB78-AF6F1E1F6550}" srcOrd="0" destOrd="0" presId="urn:microsoft.com/office/officeart/2005/8/layout/bProcess3"/>
    <dgm:cxn modelId="{D7FAA068-3B07-49B6-89D2-E4770C260016}" type="presParOf" srcId="{F5B2FBF2-F14A-4468-BB08-F8EDEA1330BC}" destId="{999ECCB1-92D0-4DB2-8B96-94EA1899D40C}" srcOrd="4" destOrd="0" presId="urn:microsoft.com/office/officeart/2005/8/layout/bProcess3"/>
    <dgm:cxn modelId="{D1DE5F02-39BA-4675-A45F-391E7568EF45}" type="presParOf" srcId="{F5B2FBF2-F14A-4468-BB08-F8EDEA1330BC}" destId="{E6DACF21-DA01-4A05-91B1-57C295A27BBC}" srcOrd="5" destOrd="0" presId="urn:microsoft.com/office/officeart/2005/8/layout/bProcess3"/>
    <dgm:cxn modelId="{4C22DD1F-A3D2-4335-A443-F436076195BE}" type="presParOf" srcId="{E6DACF21-DA01-4A05-91B1-57C295A27BBC}" destId="{3E552422-8A07-4E1D-8DAE-B47023A84CC3}" srcOrd="0" destOrd="0" presId="urn:microsoft.com/office/officeart/2005/8/layout/bProcess3"/>
    <dgm:cxn modelId="{6993EE08-F962-4E01-BEDA-E675996FD17B}" type="presParOf" srcId="{F5B2FBF2-F14A-4468-BB08-F8EDEA1330BC}" destId="{1A6A449C-7B44-4F5D-9CFD-A0886594599A}" srcOrd="6" destOrd="0" presId="urn:microsoft.com/office/officeart/2005/8/layout/bProcess3"/>
    <dgm:cxn modelId="{55289AA8-AC8A-4081-BBAF-EF52DD0702B4}" type="presParOf" srcId="{F5B2FBF2-F14A-4468-BB08-F8EDEA1330BC}" destId="{88A5BEF4-9884-4D70-9ABA-69904C425910}" srcOrd="7" destOrd="0" presId="urn:microsoft.com/office/officeart/2005/8/layout/bProcess3"/>
    <dgm:cxn modelId="{709211A3-294A-4C3C-865A-A4DEB3183E19}" type="presParOf" srcId="{88A5BEF4-9884-4D70-9ABA-69904C425910}" destId="{CDE6E2D2-00F4-45C0-8F04-5DBC9CE7837F}" srcOrd="0" destOrd="0" presId="urn:microsoft.com/office/officeart/2005/8/layout/bProcess3"/>
    <dgm:cxn modelId="{709DCDF0-8959-4C7C-A61D-40E1DA01B00E}" type="presParOf" srcId="{F5B2FBF2-F14A-4468-BB08-F8EDEA1330BC}" destId="{58EF68E1-9201-48DA-93A7-176C8EA03508}" srcOrd="8" destOrd="0" presId="urn:microsoft.com/office/officeart/2005/8/layout/bProcess3"/>
    <dgm:cxn modelId="{5A60858C-DE9D-4B59-A9AC-56EBA5B6E097}" type="presParOf" srcId="{F5B2FBF2-F14A-4468-BB08-F8EDEA1330BC}" destId="{7122840E-D673-4328-8E66-4C984E86CEA4}" srcOrd="9" destOrd="0" presId="urn:microsoft.com/office/officeart/2005/8/layout/bProcess3"/>
    <dgm:cxn modelId="{010E315B-F84D-441D-8024-84BD62EEC822}" type="presParOf" srcId="{7122840E-D673-4328-8E66-4C984E86CEA4}" destId="{45604892-E6C1-4CCF-B227-FCB9058CA738}" srcOrd="0" destOrd="0" presId="urn:microsoft.com/office/officeart/2005/8/layout/bProcess3"/>
    <dgm:cxn modelId="{107F8D02-7BC8-4A29-9B18-99AAE971206A}" type="presParOf" srcId="{F5B2FBF2-F14A-4468-BB08-F8EDEA1330BC}" destId="{96FE0181-1767-4EF7-9103-AF8CB8B997DA}" srcOrd="10" destOrd="0" presId="urn:microsoft.com/office/officeart/2005/8/layout/bProcess3"/>
    <dgm:cxn modelId="{6898607B-E69B-4853-B446-78008A5F815E}" type="presParOf" srcId="{F5B2FBF2-F14A-4468-BB08-F8EDEA1330BC}" destId="{BEF337D9-0FD8-4E47-8796-C0F6E23EE936}" srcOrd="11" destOrd="0" presId="urn:microsoft.com/office/officeart/2005/8/layout/bProcess3"/>
    <dgm:cxn modelId="{BD7B7B50-1CC6-484F-8BF5-4368C0FF9232}" type="presParOf" srcId="{BEF337D9-0FD8-4E47-8796-C0F6E23EE936}" destId="{6F6C2C2F-72A0-46E4-B0A4-5F6F1141FA08}" srcOrd="0" destOrd="0" presId="urn:microsoft.com/office/officeart/2005/8/layout/bProcess3"/>
    <dgm:cxn modelId="{ABAF7B1E-3593-48C6-9621-13C665574FAF}" type="presParOf" srcId="{F5B2FBF2-F14A-4468-BB08-F8EDEA1330BC}" destId="{13960BF2-FBA5-4328-9901-035C182AA56A}" srcOrd="12" destOrd="0" presId="urn:microsoft.com/office/officeart/2005/8/layout/bProcess3"/>
    <dgm:cxn modelId="{BF5DCDCA-7311-4090-BC3D-C64040403414}" type="presParOf" srcId="{F5B2FBF2-F14A-4468-BB08-F8EDEA1330BC}" destId="{7E08E737-2045-40D0-BCE3-6C676E882F17}" srcOrd="13" destOrd="0" presId="urn:microsoft.com/office/officeart/2005/8/layout/bProcess3"/>
    <dgm:cxn modelId="{C34388E8-14BA-434A-A974-E9326345DE43}" type="presParOf" srcId="{7E08E737-2045-40D0-BCE3-6C676E882F17}" destId="{D3C891CB-9452-4923-9B09-5FA673FDD806}" srcOrd="0" destOrd="0" presId="urn:microsoft.com/office/officeart/2005/8/layout/bProcess3"/>
    <dgm:cxn modelId="{161A4650-801D-4240-B248-FC1E9D1B4644}" type="presParOf" srcId="{F5B2FBF2-F14A-4468-BB08-F8EDEA1330BC}" destId="{C63A3D73-B750-4162-8007-5F0808A60F71}" srcOrd="14" destOrd="0" presId="urn:microsoft.com/office/officeart/2005/8/layout/bProcess3"/>
    <dgm:cxn modelId="{1E81539F-3EDE-47B6-8E3C-8A5F32809F85}" type="presParOf" srcId="{F5B2FBF2-F14A-4468-BB08-F8EDEA1330BC}" destId="{EDD75FD7-F3AE-4050-955A-A057386BF61F}" srcOrd="15" destOrd="0" presId="urn:microsoft.com/office/officeart/2005/8/layout/bProcess3"/>
    <dgm:cxn modelId="{415B422B-061D-41F7-8495-E69112681FA7}" type="presParOf" srcId="{EDD75FD7-F3AE-4050-955A-A057386BF61F}" destId="{1881681D-EEF9-4C10-8D43-1365A18B98E5}" srcOrd="0" destOrd="0" presId="urn:microsoft.com/office/officeart/2005/8/layout/bProcess3"/>
    <dgm:cxn modelId="{CEC219C8-147A-43DD-A3CA-6224D6250892}" type="presParOf" srcId="{F5B2FBF2-F14A-4468-BB08-F8EDEA1330BC}" destId="{199DECE3-92F0-4E5B-AC17-570DDA5F0AE2}" srcOrd="16" destOrd="0" presId="urn:microsoft.com/office/officeart/2005/8/layout/bProcess3"/>
    <dgm:cxn modelId="{3736BBF6-1438-4BB3-93D2-3EB13513D885}" type="presParOf" srcId="{F5B2FBF2-F14A-4468-BB08-F8EDEA1330BC}" destId="{10AE52A1-EBE2-4739-8471-B244A69D95CA}" srcOrd="17" destOrd="0" presId="urn:microsoft.com/office/officeart/2005/8/layout/bProcess3"/>
    <dgm:cxn modelId="{950AC2A9-880B-4917-83A5-F410F28CAC7A}" type="presParOf" srcId="{10AE52A1-EBE2-4739-8471-B244A69D95CA}" destId="{13A85E33-C4EB-4243-8A14-49C9760538F3}" srcOrd="0" destOrd="0" presId="urn:microsoft.com/office/officeart/2005/8/layout/bProcess3"/>
    <dgm:cxn modelId="{DCAC0986-3868-41FB-8DE7-5AE1050AF9AB}" type="presParOf" srcId="{F5B2FBF2-F14A-4468-BB08-F8EDEA1330BC}" destId="{307840DF-891C-484B-8ECD-84BD314CE731}" srcOrd="18" destOrd="0" presId="urn:microsoft.com/office/officeart/2005/8/layout/bProcess3"/>
    <dgm:cxn modelId="{C38D7E33-1EBC-491E-9117-9E483BFA84B7}" type="presParOf" srcId="{F5B2FBF2-F14A-4468-BB08-F8EDEA1330BC}" destId="{559FB246-59B1-4492-8D41-211173E20442}" srcOrd="19" destOrd="0" presId="urn:microsoft.com/office/officeart/2005/8/layout/bProcess3"/>
    <dgm:cxn modelId="{588A3186-09E8-4CDF-904D-333254F861DB}" type="presParOf" srcId="{559FB246-59B1-4492-8D41-211173E20442}" destId="{FCC25EEC-1405-4D54-AD37-FADA3DBB34C0}" srcOrd="0" destOrd="0" presId="urn:microsoft.com/office/officeart/2005/8/layout/bProcess3"/>
    <dgm:cxn modelId="{E4C50ACA-5265-4A67-8A0A-8D05518FEA8E}" type="presParOf" srcId="{F5B2FBF2-F14A-4468-BB08-F8EDEA1330BC}" destId="{F0E0DA83-5778-4B12-83E7-FE8C7BB8A8F7}" srcOrd="20" destOrd="0" presId="urn:microsoft.com/office/officeart/2005/8/layout/bProcess3"/>
    <dgm:cxn modelId="{41625D47-4DB6-4201-8E6D-6B67F35FDD05}" type="presParOf" srcId="{F5B2FBF2-F14A-4468-BB08-F8EDEA1330BC}" destId="{9442752F-7EF8-4EE9-888A-9D2B5DF2E5D5}" srcOrd="21" destOrd="0" presId="urn:microsoft.com/office/officeart/2005/8/layout/bProcess3"/>
    <dgm:cxn modelId="{2D321939-7B67-4623-BE71-6EDB301EC1C2}" type="presParOf" srcId="{9442752F-7EF8-4EE9-888A-9D2B5DF2E5D5}" destId="{9225A39F-B803-45B0-B689-E70D4330D55A}" srcOrd="0" destOrd="0" presId="urn:microsoft.com/office/officeart/2005/8/layout/bProcess3"/>
    <dgm:cxn modelId="{10FF7167-7D54-4562-A982-C1D0B759BFF4}" type="presParOf" srcId="{F5B2FBF2-F14A-4468-BB08-F8EDEA1330BC}" destId="{96A4C139-EA17-48C2-AB40-8363FAC3B1FA}" srcOrd="22"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92C90-50DA-4EE9-94FA-1B39F3CDD2A2}" type="doc">
      <dgm:prSet loTypeId="urn:microsoft.com/office/officeart/2005/8/layout/bProcess3" loCatId="process" qsTypeId="urn:microsoft.com/office/officeart/2005/8/quickstyle/simple5" qsCatId="simple" csTypeId="urn:microsoft.com/office/officeart/2005/8/colors/colorful1" csCatId="colorful" phldr="1"/>
      <dgm:spPr/>
      <dgm:t>
        <a:bodyPr/>
        <a:lstStyle/>
        <a:p>
          <a:endParaRPr lang="en-US"/>
        </a:p>
      </dgm:t>
    </dgm:pt>
    <dgm:pt modelId="{97642D2F-63D5-4701-87D5-3A8ED0E6681D}">
      <dgm:prSet phldrT="[Text]"/>
      <dgm:spPr>
        <a:solidFill>
          <a:schemeClr val="accent5"/>
        </a:solidFill>
      </dgm:spPr>
      <dgm:t>
        <a:bodyPr/>
        <a:lstStyle/>
        <a:p>
          <a:r>
            <a:rPr lang="en-US">
              <a:latin typeface="+mn-lt"/>
            </a:rPr>
            <a:t>Employee notifies supervisor of positive result</a:t>
          </a:r>
        </a:p>
      </dgm:t>
    </dgm:pt>
    <dgm:pt modelId="{3C4619F1-F602-472B-AE02-6A4BE93015F3}" type="parTrans" cxnId="{ED97B7AC-CF16-4F0F-93F1-27DC198F0BE8}">
      <dgm:prSet/>
      <dgm:spPr/>
      <dgm:t>
        <a:bodyPr/>
        <a:lstStyle/>
        <a:p>
          <a:endParaRPr lang="en-US"/>
        </a:p>
      </dgm:t>
    </dgm:pt>
    <dgm:pt modelId="{DE8BAE3A-E33B-4A05-AEBD-5D56E330C020}" type="sibTrans" cxnId="{ED97B7AC-CF16-4F0F-93F1-27DC198F0BE8}">
      <dgm:prSet/>
      <dgm:spPr>
        <a:ln>
          <a:solidFill>
            <a:schemeClr val="tx1"/>
          </a:solidFill>
        </a:ln>
      </dgm:spPr>
      <dgm:t>
        <a:bodyPr/>
        <a:lstStyle/>
        <a:p>
          <a:endParaRPr lang="en-US" b="0">
            <a:ln>
              <a:solidFill>
                <a:schemeClr val="tx1"/>
              </a:solidFill>
            </a:ln>
          </a:endParaRPr>
        </a:p>
      </dgm:t>
    </dgm:pt>
    <dgm:pt modelId="{6A6FD5DD-C7B5-47D6-A3F3-9F3B8BF09E93}">
      <dgm:prSet phldrT="[Text]"/>
      <dgm:spPr>
        <a:solidFill>
          <a:schemeClr val="accent2"/>
        </a:solidFill>
      </dgm:spPr>
      <dgm:t>
        <a:bodyPr/>
        <a:lstStyle/>
        <a:p>
          <a:r>
            <a:rPr lang="en-US">
              <a:latin typeface="+mn-lt"/>
            </a:rPr>
            <a:t>Supervisor reports the case via the COVID-19 Dashboard</a:t>
          </a:r>
        </a:p>
      </dgm:t>
    </dgm:pt>
    <dgm:pt modelId="{4C5A8768-4C8B-4159-9219-CADC9845648E}" type="parTrans" cxnId="{9219D7EC-28E4-4FBF-A434-11E8196263BB}">
      <dgm:prSet/>
      <dgm:spPr/>
      <dgm:t>
        <a:bodyPr/>
        <a:lstStyle/>
        <a:p>
          <a:endParaRPr lang="en-US"/>
        </a:p>
      </dgm:t>
    </dgm:pt>
    <dgm:pt modelId="{09606EC1-CB06-40EE-B769-32A25C5E034C}" type="sibTrans" cxnId="{9219D7EC-28E4-4FBF-A434-11E8196263BB}">
      <dgm:prSet/>
      <dgm:spPr>
        <a:ln>
          <a:solidFill>
            <a:schemeClr val="tx1"/>
          </a:solidFill>
        </a:ln>
      </dgm:spPr>
      <dgm:t>
        <a:bodyPr/>
        <a:lstStyle/>
        <a:p>
          <a:endParaRPr lang="en-US"/>
        </a:p>
      </dgm:t>
    </dgm:pt>
    <dgm:pt modelId="{9BA98C48-BF2E-4376-8786-AAD2B00405B0}">
      <dgm:prSet phldrT="[Text]"/>
      <dgm:spPr>
        <a:solidFill>
          <a:schemeClr val="accent4"/>
        </a:solidFill>
      </dgm:spPr>
      <dgm:t>
        <a:bodyPr/>
        <a:lstStyle/>
        <a:p>
          <a:pPr rtl="0"/>
          <a:r>
            <a:rPr lang="en-US">
              <a:latin typeface="+mn-lt"/>
            </a:rPr>
            <a:t>COVID Team contacts Principal and teacher to gather more information </a:t>
          </a:r>
        </a:p>
      </dgm:t>
    </dgm:pt>
    <dgm:pt modelId="{59C68936-B933-446E-82F2-BD500284DDE2}" type="parTrans" cxnId="{861B1321-16E3-4007-8588-0AC799958301}">
      <dgm:prSet/>
      <dgm:spPr/>
      <dgm:t>
        <a:bodyPr/>
        <a:lstStyle/>
        <a:p>
          <a:endParaRPr lang="en-US"/>
        </a:p>
      </dgm:t>
    </dgm:pt>
    <dgm:pt modelId="{DC4EAE3B-6159-4A7D-9DA9-04441D6F32E9}" type="sibTrans" cxnId="{861B1321-16E3-4007-8588-0AC799958301}">
      <dgm:prSet/>
      <dgm:spPr>
        <a:ln>
          <a:solidFill>
            <a:schemeClr val="tx1"/>
          </a:solidFill>
        </a:ln>
      </dgm:spPr>
      <dgm:t>
        <a:bodyPr/>
        <a:lstStyle/>
        <a:p>
          <a:endParaRPr lang="en-US"/>
        </a:p>
      </dgm:t>
    </dgm:pt>
    <dgm:pt modelId="{85C9A33C-EC2A-4463-A2D2-9D338E0131CF}">
      <dgm:prSet phldrT="[Text]"/>
      <dgm:spPr>
        <a:solidFill>
          <a:schemeClr val="tx1"/>
        </a:solidFill>
        <a:ln w="76200">
          <a:solidFill>
            <a:schemeClr val="accent5"/>
          </a:solidFill>
        </a:ln>
      </dgm:spPr>
      <dgm:t>
        <a:bodyPr/>
        <a:lstStyle/>
        <a:p>
          <a:r>
            <a:rPr lang="en-US">
              <a:latin typeface="+mn-lt"/>
            </a:rPr>
            <a:t>Employee is directed to isolate per DOH recommendations</a:t>
          </a:r>
        </a:p>
      </dgm:t>
    </dgm:pt>
    <dgm:pt modelId="{E2865B5E-2E9E-4D6F-9FA6-03F103EEA1BF}" type="parTrans" cxnId="{D1C0EEC3-A9D9-41B4-ABF4-E23CBA4C8756}">
      <dgm:prSet/>
      <dgm:spPr/>
      <dgm:t>
        <a:bodyPr/>
        <a:lstStyle/>
        <a:p>
          <a:endParaRPr lang="en-US"/>
        </a:p>
      </dgm:t>
    </dgm:pt>
    <dgm:pt modelId="{20D7372A-40BE-4D4B-8CE2-52FC10CB4A76}" type="sibTrans" cxnId="{D1C0EEC3-A9D9-41B4-ABF4-E23CBA4C8756}">
      <dgm:prSet/>
      <dgm:spPr>
        <a:ln>
          <a:solidFill>
            <a:schemeClr val="tx1"/>
          </a:solidFill>
        </a:ln>
      </dgm:spPr>
      <dgm:t>
        <a:bodyPr/>
        <a:lstStyle/>
        <a:p>
          <a:endParaRPr lang="en-US"/>
        </a:p>
      </dgm:t>
    </dgm:pt>
    <dgm:pt modelId="{492C396E-3B37-40DB-9EC2-E39D15311A0B}">
      <dgm:prSet/>
      <dgm:spPr>
        <a:solidFill>
          <a:schemeClr val="accent4"/>
        </a:solidFill>
        <a:ln w="76200">
          <a:solidFill>
            <a:schemeClr val="accent2"/>
          </a:solidFill>
        </a:ln>
      </dgm:spPr>
      <dgm:t>
        <a:bodyPr/>
        <a:lstStyle/>
        <a:p>
          <a:r>
            <a:rPr lang="en-US">
              <a:latin typeface="+mn-lt"/>
            </a:rPr>
            <a:t>COVID Team provides DOH “confirmed case” letter for distribution</a:t>
          </a:r>
        </a:p>
      </dgm:t>
    </dgm:pt>
    <dgm:pt modelId="{5EF8F377-32B7-4270-9AA9-12ECB9031BFC}" type="parTrans" cxnId="{23088A8A-25FB-4B6D-BA05-1604274E65CB}">
      <dgm:prSet/>
      <dgm:spPr/>
      <dgm:t>
        <a:bodyPr/>
        <a:lstStyle/>
        <a:p>
          <a:endParaRPr lang="en-US"/>
        </a:p>
      </dgm:t>
    </dgm:pt>
    <dgm:pt modelId="{3105993B-AC46-4123-A528-0A07A1EFD92F}" type="sibTrans" cxnId="{23088A8A-25FB-4B6D-BA05-1604274E65CB}">
      <dgm:prSet/>
      <dgm:spPr>
        <a:ln>
          <a:solidFill>
            <a:schemeClr val="tx1"/>
          </a:solidFill>
        </a:ln>
      </dgm:spPr>
      <dgm:t>
        <a:bodyPr/>
        <a:lstStyle/>
        <a:p>
          <a:endParaRPr lang="en-US"/>
        </a:p>
      </dgm:t>
    </dgm:pt>
    <dgm:pt modelId="{9CAB29DF-9EF7-4397-BC72-97E894ADD924}">
      <dgm:prSet/>
      <dgm:spPr>
        <a:solidFill>
          <a:schemeClr val="accent4"/>
        </a:solidFill>
      </dgm:spPr>
      <dgm:t>
        <a:bodyPr/>
        <a:lstStyle/>
        <a:p>
          <a:r>
            <a:rPr lang="en-US">
              <a:latin typeface="+mn-lt"/>
            </a:rPr>
            <a:t>COVID Team follows up with all identified close contacts within the district aligned to DOH recommendations</a:t>
          </a:r>
        </a:p>
      </dgm:t>
    </dgm:pt>
    <dgm:pt modelId="{1CF9DC42-C670-4CE9-B971-104D606EFD04}" type="parTrans" cxnId="{BA2E625F-A892-45AD-9A7B-A0B03B05C262}">
      <dgm:prSet/>
      <dgm:spPr/>
      <dgm:t>
        <a:bodyPr/>
        <a:lstStyle/>
        <a:p>
          <a:endParaRPr lang="en-US"/>
        </a:p>
      </dgm:t>
    </dgm:pt>
    <dgm:pt modelId="{5C0C91AB-F00D-4F35-9681-9D5F58D46C03}" type="sibTrans" cxnId="{BA2E625F-A892-45AD-9A7B-A0B03B05C262}">
      <dgm:prSet/>
      <dgm:spPr>
        <a:ln>
          <a:solidFill>
            <a:schemeClr val="tx1"/>
          </a:solidFill>
        </a:ln>
      </dgm:spPr>
      <dgm:t>
        <a:bodyPr/>
        <a:lstStyle/>
        <a:p>
          <a:endParaRPr lang="en-US"/>
        </a:p>
      </dgm:t>
    </dgm:pt>
    <dgm:pt modelId="{38C2A1B0-51B5-410F-9708-B077B3D4E40C}">
      <dgm:prSet/>
      <dgm:spPr>
        <a:solidFill>
          <a:schemeClr val="accent5"/>
        </a:solidFill>
      </dgm:spPr>
      <dgm:t>
        <a:bodyPr/>
        <a:lstStyle/>
        <a:p>
          <a:r>
            <a:rPr lang="en-US">
              <a:latin typeface="+mn-lt"/>
            </a:rPr>
            <a:t>Employee may return to work with written clearance from a healthcare provider</a:t>
          </a:r>
        </a:p>
      </dgm:t>
    </dgm:pt>
    <dgm:pt modelId="{1B139EAB-CDF9-4379-B121-BAB36D68B6F4}" type="parTrans" cxnId="{C8D70CF2-07E9-48A7-AA1B-5F02D5F285A1}">
      <dgm:prSet/>
      <dgm:spPr/>
      <dgm:t>
        <a:bodyPr/>
        <a:lstStyle/>
        <a:p>
          <a:endParaRPr lang="en-US"/>
        </a:p>
      </dgm:t>
    </dgm:pt>
    <dgm:pt modelId="{C669198D-FD61-4FC0-B1F8-D78A31AED8C6}" type="sibTrans" cxnId="{C8D70CF2-07E9-48A7-AA1B-5F02D5F285A1}">
      <dgm:prSet/>
      <dgm:spPr/>
      <dgm:t>
        <a:bodyPr/>
        <a:lstStyle/>
        <a:p>
          <a:endParaRPr lang="en-US"/>
        </a:p>
      </dgm:t>
    </dgm:pt>
    <dgm:pt modelId="{D91223DD-23C0-4949-8795-1082BE1E9834}">
      <dgm:prSet/>
      <dgm:spPr>
        <a:solidFill>
          <a:schemeClr val="accent6"/>
        </a:solidFill>
      </dgm:spPr>
      <dgm:t>
        <a:bodyPr/>
        <a:lstStyle/>
        <a:p>
          <a:r>
            <a:rPr lang="en-US" dirty="0">
              <a:latin typeface="+mn-lt"/>
            </a:rPr>
            <a:t>Affected workspace(s) disinfected per protocol</a:t>
          </a:r>
        </a:p>
      </dgm:t>
    </dgm:pt>
    <dgm:pt modelId="{025F52F2-695D-4DD6-ACD7-6A8ACB83E5B6}" type="parTrans" cxnId="{7F88849F-E085-4C34-A935-475993C55EBF}">
      <dgm:prSet/>
      <dgm:spPr/>
      <dgm:t>
        <a:bodyPr/>
        <a:lstStyle/>
        <a:p>
          <a:endParaRPr lang="en-US"/>
        </a:p>
      </dgm:t>
    </dgm:pt>
    <dgm:pt modelId="{30ED5BD3-84AA-432F-B792-6DE6D5ECF3F7}" type="sibTrans" cxnId="{7F88849F-E085-4C34-A935-475993C55EBF}">
      <dgm:prSet/>
      <dgm:spPr>
        <a:ln>
          <a:solidFill>
            <a:schemeClr val="tx1"/>
          </a:solidFill>
        </a:ln>
      </dgm:spPr>
      <dgm:t>
        <a:bodyPr/>
        <a:lstStyle/>
        <a:p>
          <a:endParaRPr lang="en-US"/>
        </a:p>
      </dgm:t>
    </dgm:pt>
    <dgm:pt modelId="{1569CA55-FDE5-418E-A3D8-64FF826BFFE4}">
      <dgm:prSet/>
      <dgm:spPr>
        <a:solidFill>
          <a:schemeClr val="tx1"/>
        </a:solidFill>
      </dgm:spPr>
      <dgm:t>
        <a:bodyPr/>
        <a:lstStyle/>
        <a:p>
          <a:r>
            <a:rPr lang="en-US"/>
            <a:t>DOH performs contact tracing and follow-up on all identified close contacts outside the district</a:t>
          </a:r>
        </a:p>
      </dgm:t>
    </dgm:pt>
    <dgm:pt modelId="{C6404B2B-2640-4C4D-AE48-EEA84668EFE4}" type="parTrans" cxnId="{F013D21B-0AAB-46C1-99F0-E26FB10F23D6}">
      <dgm:prSet/>
      <dgm:spPr/>
      <dgm:t>
        <a:bodyPr/>
        <a:lstStyle/>
        <a:p>
          <a:endParaRPr lang="en-US"/>
        </a:p>
      </dgm:t>
    </dgm:pt>
    <dgm:pt modelId="{396A1E6F-5A0D-4DA4-96EF-EAF6FE79AB31}" type="sibTrans" cxnId="{F013D21B-0AAB-46C1-99F0-E26FB10F23D6}">
      <dgm:prSet/>
      <dgm:spPr>
        <a:ln>
          <a:solidFill>
            <a:schemeClr val="tx1"/>
          </a:solidFill>
        </a:ln>
      </dgm:spPr>
      <dgm:t>
        <a:bodyPr/>
        <a:lstStyle/>
        <a:p>
          <a:endParaRPr lang="en-US"/>
        </a:p>
      </dgm:t>
    </dgm:pt>
    <dgm:pt modelId="{0B3E3E0B-B941-4889-9717-B81DB4C174F3}">
      <dgm:prSet phldr="0"/>
      <dgm:spPr>
        <a:solidFill>
          <a:schemeClr val="accent4"/>
        </a:solidFill>
        <a:ln w="76200">
          <a:solidFill>
            <a:schemeClr val="tx1"/>
          </a:solidFill>
        </a:ln>
      </dgm:spPr>
      <dgm:t>
        <a:bodyPr/>
        <a:lstStyle/>
        <a:p>
          <a:pPr rtl="0"/>
          <a:r>
            <a:rPr lang="en-US">
              <a:latin typeface="+mn-lt"/>
            </a:rPr>
            <a:t>COVID Team notifies Department of Health</a:t>
          </a:r>
        </a:p>
      </dgm:t>
    </dgm:pt>
    <dgm:pt modelId="{FA040E92-E2DA-4E15-B557-A089A3E494DD}" type="parTrans" cxnId="{F2A0FE5E-3E5B-4404-9575-70318C56C349}">
      <dgm:prSet/>
      <dgm:spPr/>
      <dgm:t>
        <a:bodyPr/>
        <a:lstStyle/>
        <a:p>
          <a:endParaRPr lang="en-US"/>
        </a:p>
      </dgm:t>
    </dgm:pt>
    <dgm:pt modelId="{5002299B-BF41-4673-8F6E-F4AE1EEA5F92}" type="sibTrans" cxnId="{F2A0FE5E-3E5B-4404-9575-70318C56C349}">
      <dgm:prSet/>
      <dgm:spPr>
        <a:ln>
          <a:solidFill>
            <a:schemeClr val="tx1"/>
          </a:solidFill>
        </a:ln>
      </dgm:spPr>
      <dgm:t>
        <a:bodyPr/>
        <a:lstStyle/>
        <a:p>
          <a:endParaRPr lang="en-US"/>
        </a:p>
      </dgm:t>
    </dgm:pt>
    <dgm:pt modelId="{A404454F-E122-44B2-9669-6F5DB86ECDCC}">
      <dgm:prSet/>
      <dgm:spPr>
        <a:solidFill>
          <a:schemeClr val="tx1"/>
        </a:solidFill>
        <a:ln w="76200">
          <a:noFill/>
        </a:ln>
      </dgm:spPr>
      <dgm:t>
        <a:bodyPr/>
        <a:lstStyle/>
        <a:p>
          <a:r>
            <a:rPr lang="en-US"/>
            <a:t>DOH performs contact tracing inside the  district and makes recommendations</a:t>
          </a:r>
          <a:endParaRPr lang="en-US">
            <a:latin typeface="+mn-lt"/>
          </a:endParaRPr>
        </a:p>
      </dgm:t>
    </dgm:pt>
    <dgm:pt modelId="{EB1B849C-252E-49AF-B45A-C156810D9805}" type="parTrans" cxnId="{3ED925F8-B8B0-4320-A525-21BFD881B59A}">
      <dgm:prSet/>
      <dgm:spPr/>
      <dgm:t>
        <a:bodyPr/>
        <a:lstStyle/>
        <a:p>
          <a:endParaRPr lang="en-US"/>
        </a:p>
      </dgm:t>
    </dgm:pt>
    <dgm:pt modelId="{069E5129-4131-40B9-8B55-20B335440D55}" type="sibTrans" cxnId="{3ED925F8-B8B0-4320-A525-21BFD881B59A}">
      <dgm:prSet/>
      <dgm:spPr>
        <a:ln>
          <a:solidFill>
            <a:schemeClr val="tx1"/>
          </a:solidFill>
        </a:ln>
      </dgm:spPr>
      <dgm:t>
        <a:bodyPr/>
        <a:lstStyle/>
        <a:p>
          <a:endParaRPr lang="en-US"/>
        </a:p>
      </dgm:t>
    </dgm:pt>
    <dgm:pt modelId="{F5B2FBF2-F14A-4468-BB08-F8EDEA1330BC}" type="pres">
      <dgm:prSet presAssocID="{10192C90-50DA-4EE9-94FA-1B39F3CDD2A2}" presName="Name0" presStyleCnt="0">
        <dgm:presLayoutVars>
          <dgm:dir/>
          <dgm:resizeHandles val="exact"/>
        </dgm:presLayoutVars>
      </dgm:prSet>
      <dgm:spPr/>
    </dgm:pt>
    <dgm:pt modelId="{1E67C001-DFCF-4D90-A72E-4421661100F6}" type="pres">
      <dgm:prSet presAssocID="{97642D2F-63D5-4701-87D5-3A8ED0E6681D}" presName="node" presStyleLbl="node1" presStyleIdx="0" presStyleCnt="11">
        <dgm:presLayoutVars>
          <dgm:bulletEnabled val="1"/>
        </dgm:presLayoutVars>
      </dgm:prSet>
      <dgm:spPr/>
    </dgm:pt>
    <dgm:pt modelId="{6BDE53D5-636F-4C55-A0DD-A684638AEF32}" type="pres">
      <dgm:prSet presAssocID="{DE8BAE3A-E33B-4A05-AEBD-5D56E330C020}" presName="sibTrans" presStyleLbl="sibTrans1D1" presStyleIdx="0" presStyleCnt="10"/>
      <dgm:spPr/>
    </dgm:pt>
    <dgm:pt modelId="{27564922-A8A2-4F59-A7B8-B0D969A5A815}" type="pres">
      <dgm:prSet presAssocID="{DE8BAE3A-E33B-4A05-AEBD-5D56E330C020}" presName="connectorText" presStyleLbl="sibTrans1D1" presStyleIdx="0" presStyleCnt="10"/>
      <dgm:spPr/>
    </dgm:pt>
    <dgm:pt modelId="{B3C00904-1CDB-4C97-B5E9-A399BCB73966}" type="pres">
      <dgm:prSet presAssocID="{6A6FD5DD-C7B5-47D6-A3F3-9F3B8BF09E93}" presName="node" presStyleLbl="node1" presStyleIdx="1" presStyleCnt="11">
        <dgm:presLayoutVars>
          <dgm:bulletEnabled val="1"/>
        </dgm:presLayoutVars>
      </dgm:prSet>
      <dgm:spPr/>
    </dgm:pt>
    <dgm:pt modelId="{1C4A7728-5C81-4740-97F5-9074D88CCB1A}" type="pres">
      <dgm:prSet presAssocID="{09606EC1-CB06-40EE-B769-32A25C5E034C}" presName="sibTrans" presStyleLbl="sibTrans1D1" presStyleIdx="1" presStyleCnt="10"/>
      <dgm:spPr/>
    </dgm:pt>
    <dgm:pt modelId="{E89C0B39-6188-4175-BB78-AF6F1E1F6550}" type="pres">
      <dgm:prSet presAssocID="{09606EC1-CB06-40EE-B769-32A25C5E034C}" presName="connectorText" presStyleLbl="sibTrans1D1" presStyleIdx="1" presStyleCnt="10"/>
      <dgm:spPr/>
    </dgm:pt>
    <dgm:pt modelId="{999ECCB1-92D0-4DB2-8B96-94EA1899D40C}" type="pres">
      <dgm:prSet presAssocID="{9BA98C48-BF2E-4376-8786-AAD2B00405B0}" presName="node" presStyleLbl="node1" presStyleIdx="2" presStyleCnt="11">
        <dgm:presLayoutVars>
          <dgm:bulletEnabled val="1"/>
        </dgm:presLayoutVars>
      </dgm:prSet>
      <dgm:spPr/>
    </dgm:pt>
    <dgm:pt modelId="{E6DACF21-DA01-4A05-91B1-57C295A27BBC}" type="pres">
      <dgm:prSet presAssocID="{DC4EAE3B-6159-4A7D-9DA9-04441D6F32E9}" presName="sibTrans" presStyleLbl="sibTrans1D1" presStyleIdx="2" presStyleCnt="10"/>
      <dgm:spPr/>
    </dgm:pt>
    <dgm:pt modelId="{3E552422-8A07-4E1D-8DAE-B47023A84CC3}" type="pres">
      <dgm:prSet presAssocID="{DC4EAE3B-6159-4A7D-9DA9-04441D6F32E9}" presName="connectorText" presStyleLbl="sibTrans1D1" presStyleIdx="2" presStyleCnt="10"/>
      <dgm:spPr/>
    </dgm:pt>
    <dgm:pt modelId="{1A6A449C-7B44-4F5D-9CFD-A0886594599A}" type="pres">
      <dgm:prSet presAssocID="{0B3E3E0B-B941-4889-9717-B81DB4C174F3}" presName="node" presStyleLbl="node1" presStyleIdx="3" presStyleCnt="11">
        <dgm:presLayoutVars>
          <dgm:bulletEnabled val="1"/>
        </dgm:presLayoutVars>
      </dgm:prSet>
      <dgm:spPr/>
    </dgm:pt>
    <dgm:pt modelId="{88A5BEF4-9884-4D70-9ABA-69904C425910}" type="pres">
      <dgm:prSet presAssocID="{5002299B-BF41-4673-8F6E-F4AE1EEA5F92}" presName="sibTrans" presStyleLbl="sibTrans1D1" presStyleIdx="3" presStyleCnt="10"/>
      <dgm:spPr/>
    </dgm:pt>
    <dgm:pt modelId="{CDE6E2D2-00F4-45C0-8F04-5DBC9CE7837F}" type="pres">
      <dgm:prSet presAssocID="{5002299B-BF41-4673-8F6E-F4AE1EEA5F92}" presName="connectorText" presStyleLbl="sibTrans1D1" presStyleIdx="3" presStyleCnt="10"/>
      <dgm:spPr/>
    </dgm:pt>
    <dgm:pt modelId="{58EF68E1-9201-48DA-93A7-176C8EA03508}" type="pres">
      <dgm:prSet presAssocID="{85C9A33C-EC2A-4463-A2D2-9D338E0131CF}" presName="node" presStyleLbl="node1" presStyleIdx="4" presStyleCnt="11">
        <dgm:presLayoutVars>
          <dgm:bulletEnabled val="1"/>
        </dgm:presLayoutVars>
      </dgm:prSet>
      <dgm:spPr/>
    </dgm:pt>
    <dgm:pt modelId="{7122840E-D673-4328-8E66-4C984E86CEA4}" type="pres">
      <dgm:prSet presAssocID="{20D7372A-40BE-4D4B-8CE2-52FC10CB4A76}" presName="sibTrans" presStyleLbl="sibTrans1D1" presStyleIdx="4" presStyleCnt="10"/>
      <dgm:spPr/>
    </dgm:pt>
    <dgm:pt modelId="{45604892-E6C1-4CCF-B227-FCB9058CA738}" type="pres">
      <dgm:prSet presAssocID="{20D7372A-40BE-4D4B-8CE2-52FC10CB4A76}" presName="connectorText" presStyleLbl="sibTrans1D1" presStyleIdx="4" presStyleCnt="10"/>
      <dgm:spPr/>
    </dgm:pt>
    <dgm:pt modelId="{B2057BB2-545A-400F-B0BE-D4CAD33471DC}" type="pres">
      <dgm:prSet presAssocID="{A404454F-E122-44B2-9669-6F5DB86ECDCC}" presName="node" presStyleLbl="node1" presStyleIdx="5" presStyleCnt="11">
        <dgm:presLayoutVars>
          <dgm:bulletEnabled val="1"/>
        </dgm:presLayoutVars>
      </dgm:prSet>
      <dgm:spPr/>
    </dgm:pt>
    <dgm:pt modelId="{CDE6BFB4-C8AF-43DA-A452-33975DB3DC3E}" type="pres">
      <dgm:prSet presAssocID="{069E5129-4131-40B9-8B55-20B335440D55}" presName="sibTrans" presStyleLbl="sibTrans1D1" presStyleIdx="5" presStyleCnt="10"/>
      <dgm:spPr/>
    </dgm:pt>
    <dgm:pt modelId="{093232E2-A051-4592-811A-04B6FCA19557}" type="pres">
      <dgm:prSet presAssocID="{069E5129-4131-40B9-8B55-20B335440D55}" presName="connectorText" presStyleLbl="sibTrans1D1" presStyleIdx="5" presStyleCnt="10"/>
      <dgm:spPr/>
    </dgm:pt>
    <dgm:pt modelId="{13960BF2-FBA5-4328-9901-035C182AA56A}" type="pres">
      <dgm:prSet presAssocID="{492C396E-3B37-40DB-9EC2-E39D15311A0B}" presName="node" presStyleLbl="node1" presStyleIdx="6" presStyleCnt="11">
        <dgm:presLayoutVars>
          <dgm:bulletEnabled val="1"/>
        </dgm:presLayoutVars>
      </dgm:prSet>
      <dgm:spPr/>
    </dgm:pt>
    <dgm:pt modelId="{7E08E737-2045-40D0-BCE3-6C676E882F17}" type="pres">
      <dgm:prSet presAssocID="{3105993B-AC46-4123-A528-0A07A1EFD92F}" presName="sibTrans" presStyleLbl="sibTrans1D1" presStyleIdx="6" presStyleCnt="10"/>
      <dgm:spPr/>
    </dgm:pt>
    <dgm:pt modelId="{D3C891CB-9452-4923-9B09-5FA673FDD806}" type="pres">
      <dgm:prSet presAssocID="{3105993B-AC46-4123-A528-0A07A1EFD92F}" presName="connectorText" presStyleLbl="sibTrans1D1" presStyleIdx="6" presStyleCnt="10"/>
      <dgm:spPr/>
    </dgm:pt>
    <dgm:pt modelId="{199DECE3-92F0-4E5B-AC17-570DDA5F0AE2}" type="pres">
      <dgm:prSet presAssocID="{D91223DD-23C0-4949-8795-1082BE1E9834}" presName="node" presStyleLbl="node1" presStyleIdx="7" presStyleCnt="11">
        <dgm:presLayoutVars>
          <dgm:bulletEnabled val="1"/>
        </dgm:presLayoutVars>
      </dgm:prSet>
      <dgm:spPr/>
    </dgm:pt>
    <dgm:pt modelId="{10AE52A1-EBE2-4739-8471-B244A69D95CA}" type="pres">
      <dgm:prSet presAssocID="{30ED5BD3-84AA-432F-B792-6DE6D5ECF3F7}" presName="sibTrans" presStyleLbl="sibTrans1D1" presStyleIdx="7" presStyleCnt="10"/>
      <dgm:spPr/>
    </dgm:pt>
    <dgm:pt modelId="{13A85E33-C4EB-4243-8A14-49C9760538F3}" type="pres">
      <dgm:prSet presAssocID="{30ED5BD3-84AA-432F-B792-6DE6D5ECF3F7}" presName="connectorText" presStyleLbl="sibTrans1D1" presStyleIdx="7" presStyleCnt="10"/>
      <dgm:spPr/>
    </dgm:pt>
    <dgm:pt modelId="{307840DF-891C-484B-8ECD-84BD314CE731}" type="pres">
      <dgm:prSet presAssocID="{9CAB29DF-9EF7-4397-BC72-97E894ADD924}" presName="node" presStyleLbl="node1" presStyleIdx="8" presStyleCnt="11">
        <dgm:presLayoutVars>
          <dgm:bulletEnabled val="1"/>
        </dgm:presLayoutVars>
      </dgm:prSet>
      <dgm:spPr/>
    </dgm:pt>
    <dgm:pt modelId="{559FB246-59B1-4492-8D41-211173E20442}" type="pres">
      <dgm:prSet presAssocID="{5C0C91AB-F00D-4F35-9681-9D5F58D46C03}" presName="sibTrans" presStyleLbl="sibTrans1D1" presStyleIdx="8" presStyleCnt="10"/>
      <dgm:spPr/>
    </dgm:pt>
    <dgm:pt modelId="{FCC25EEC-1405-4D54-AD37-FADA3DBB34C0}" type="pres">
      <dgm:prSet presAssocID="{5C0C91AB-F00D-4F35-9681-9D5F58D46C03}" presName="connectorText" presStyleLbl="sibTrans1D1" presStyleIdx="8" presStyleCnt="10"/>
      <dgm:spPr/>
    </dgm:pt>
    <dgm:pt modelId="{F0E0DA83-5778-4B12-83E7-FE8C7BB8A8F7}" type="pres">
      <dgm:prSet presAssocID="{1569CA55-FDE5-418E-A3D8-64FF826BFFE4}" presName="node" presStyleLbl="node1" presStyleIdx="9" presStyleCnt="11">
        <dgm:presLayoutVars>
          <dgm:bulletEnabled val="1"/>
        </dgm:presLayoutVars>
      </dgm:prSet>
      <dgm:spPr/>
    </dgm:pt>
    <dgm:pt modelId="{9442752F-7EF8-4EE9-888A-9D2B5DF2E5D5}" type="pres">
      <dgm:prSet presAssocID="{396A1E6F-5A0D-4DA4-96EF-EAF6FE79AB31}" presName="sibTrans" presStyleLbl="sibTrans1D1" presStyleIdx="9" presStyleCnt="10"/>
      <dgm:spPr/>
    </dgm:pt>
    <dgm:pt modelId="{9225A39F-B803-45B0-B689-E70D4330D55A}" type="pres">
      <dgm:prSet presAssocID="{396A1E6F-5A0D-4DA4-96EF-EAF6FE79AB31}" presName="connectorText" presStyleLbl="sibTrans1D1" presStyleIdx="9" presStyleCnt="10"/>
      <dgm:spPr/>
    </dgm:pt>
    <dgm:pt modelId="{96A4C139-EA17-48C2-AB40-8363FAC3B1FA}" type="pres">
      <dgm:prSet presAssocID="{38C2A1B0-51B5-410F-9708-B077B3D4E40C}" presName="node" presStyleLbl="node1" presStyleIdx="10" presStyleCnt="11">
        <dgm:presLayoutVars>
          <dgm:bulletEnabled val="1"/>
        </dgm:presLayoutVars>
      </dgm:prSet>
      <dgm:spPr/>
    </dgm:pt>
  </dgm:ptLst>
  <dgm:cxnLst>
    <dgm:cxn modelId="{233AF10A-EA9E-4E2D-B6F5-4A9392C0BAC7}" type="presOf" srcId="{069E5129-4131-40B9-8B55-20B335440D55}" destId="{093232E2-A051-4592-811A-04B6FCA19557}" srcOrd="1" destOrd="0" presId="urn:microsoft.com/office/officeart/2005/8/layout/bProcess3"/>
    <dgm:cxn modelId="{F0CC3B11-ADD5-492C-A6D5-C7F973640A64}" type="presOf" srcId="{492C396E-3B37-40DB-9EC2-E39D15311A0B}" destId="{13960BF2-FBA5-4328-9901-035C182AA56A}" srcOrd="0" destOrd="0" presId="urn:microsoft.com/office/officeart/2005/8/layout/bProcess3"/>
    <dgm:cxn modelId="{99FAE919-F4A3-4F70-9A56-F2E95AC2F5C9}" type="presOf" srcId="{A404454F-E122-44B2-9669-6F5DB86ECDCC}" destId="{B2057BB2-545A-400F-B0BE-D4CAD33471DC}" srcOrd="0" destOrd="0" presId="urn:microsoft.com/office/officeart/2005/8/layout/bProcess3"/>
    <dgm:cxn modelId="{F013D21B-0AAB-46C1-99F0-E26FB10F23D6}" srcId="{10192C90-50DA-4EE9-94FA-1B39F3CDD2A2}" destId="{1569CA55-FDE5-418E-A3D8-64FF826BFFE4}" srcOrd="9" destOrd="0" parTransId="{C6404B2B-2640-4C4D-AE48-EEA84668EFE4}" sibTransId="{396A1E6F-5A0D-4DA4-96EF-EAF6FE79AB31}"/>
    <dgm:cxn modelId="{5E97D91C-4145-4BC6-85A9-72AC672F06A5}" type="presOf" srcId="{396A1E6F-5A0D-4DA4-96EF-EAF6FE79AB31}" destId="{9225A39F-B803-45B0-B689-E70D4330D55A}" srcOrd="1" destOrd="0" presId="urn:microsoft.com/office/officeart/2005/8/layout/bProcess3"/>
    <dgm:cxn modelId="{41FFE71C-20F9-4CCD-B54E-79E167E852BE}" type="presOf" srcId="{5C0C91AB-F00D-4F35-9681-9D5F58D46C03}" destId="{559FB246-59B1-4492-8D41-211173E20442}" srcOrd="0" destOrd="0" presId="urn:microsoft.com/office/officeart/2005/8/layout/bProcess3"/>
    <dgm:cxn modelId="{8538D21D-7D50-44E2-8282-389087B0CBA5}" type="presOf" srcId="{0B3E3E0B-B941-4889-9717-B81DB4C174F3}" destId="{1A6A449C-7B44-4F5D-9CFD-A0886594599A}" srcOrd="0" destOrd="0" presId="urn:microsoft.com/office/officeart/2005/8/layout/bProcess3"/>
    <dgm:cxn modelId="{861B1321-16E3-4007-8588-0AC799958301}" srcId="{10192C90-50DA-4EE9-94FA-1B39F3CDD2A2}" destId="{9BA98C48-BF2E-4376-8786-AAD2B00405B0}" srcOrd="2" destOrd="0" parTransId="{59C68936-B933-446E-82F2-BD500284DDE2}" sibTransId="{DC4EAE3B-6159-4A7D-9DA9-04441D6F32E9}"/>
    <dgm:cxn modelId="{F2A0FE5E-3E5B-4404-9575-70318C56C349}" srcId="{10192C90-50DA-4EE9-94FA-1B39F3CDD2A2}" destId="{0B3E3E0B-B941-4889-9717-B81DB4C174F3}" srcOrd="3" destOrd="0" parTransId="{FA040E92-E2DA-4E15-B557-A089A3E494DD}" sibTransId="{5002299B-BF41-4673-8F6E-F4AE1EEA5F92}"/>
    <dgm:cxn modelId="{BA2E625F-A892-45AD-9A7B-A0B03B05C262}" srcId="{10192C90-50DA-4EE9-94FA-1B39F3CDD2A2}" destId="{9CAB29DF-9EF7-4397-BC72-97E894ADD924}" srcOrd="8" destOrd="0" parTransId="{1CF9DC42-C670-4CE9-B971-104D606EFD04}" sibTransId="{5C0C91AB-F00D-4F35-9681-9D5F58D46C03}"/>
    <dgm:cxn modelId="{B715FD42-3A69-49DB-894E-EF1C138AE258}" type="presOf" srcId="{6A6FD5DD-C7B5-47D6-A3F3-9F3B8BF09E93}" destId="{B3C00904-1CDB-4C97-B5E9-A399BCB73966}" srcOrd="0" destOrd="0" presId="urn:microsoft.com/office/officeart/2005/8/layout/bProcess3"/>
    <dgm:cxn modelId="{83533644-DE79-4548-B9D6-55E9A51A31F5}" type="presOf" srcId="{10192C90-50DA-4EE9-94FA-1B39F3CDD2A2}" destId="{F5B2FBF2-F14A-4468-BB08-F8EDEA1330BC}" srcOrd="0" destOrd="0" presId="urn:microsoft.com/office/officeart/2005/8/layout/bProcess3"/>
    <dgm:cxn modelId="{23313165-FA82-46F0-8B19-75DD31955FC4}" type="presOf" srcId="{97642D2F-63D5-4701-87D5-3A8ED0E6681D}" destId="{1E67C001-DFCF-4D90-A72E-4421661100F6}" srcOrd="0" destOrd="0" presId="urn:microsoft.com/office/officeart/2005/8/layout/bProcess3"/>
    <dgm:cxn modelId="{C0BAA966-80F5-4D7D-AA3A-B8C4B0A12041}" type="presOf" srcId="{20D7372A-40BE-4D4B-8CE2-52FC10CB4A76}" destId="{7122840E-D673-4328-8E66-4C984E86CEA4}" srcOrd="0" destOrd="0" presId="urn:microsoft.com/office/officeart/2005/8/layout/bProcess3"/>
    <dgm:cxn modelId="{568CC96A-C0D2-4E70-890C-5B98D6CA9A2B}" type="presOf" srcId="{DC4EAE3B-6159-4A7D-9DA9-04441D6F32E9}" destId="{E6DACF21-DA01-4A05-91B1-57C295A27BBC}" srcOrd="0" destOrd="0" presId="urn:microsoft.com/office/officeart/2005/8/layout/bProcess3"/>
    <dgm:cxn modelId="{C905346B-C811-4CEB-967F-8EF847DBC52C}" type="presOf" srcId="{85C9A33C-EC2A-4463-A2D2-9D338E0131CF}" destId="{58EF68E1-9201-48DA-93A7-176C8EA03508}" srcOrd="0" destOrd="0" presId="urn:microsoft.com/office/officeart/2005/8/layout/bProcess3"/>
    <dgm:cxn modelId="{0E029C4B-D82D-45E0-A4F9-81DD9B551F69}" type="presOf" srcId="{3105993B-AC46-4123-A528-0A07A1EFD92F}" destId="{D3C891CB-9452-4923-9B09-5FA673FDD806}" srcOrd="1" destOrd="0" presId="urn:microsoft.com/office/officeart/2005/8/layout/bProcess3"/>
    <dgm:cxn modelId="{B7EDC772-0967-48F5-A373-7AFA33CCA2B0}" type="presOf" srcId="{9CAB29DF-9EF7-4397-BC72-97E894ADD924}" destId="{307840DF-891C-484B-8ECD-84BD314CE731}" srcOrd="0" destOrd="0" presId="urn:microsoft.com/office/officeart/2005/8/layout/bProcess3"/>
    <dgm:cxn modelId="{B1B2467E-4C71-49BD-993F-E7E87C5E2F24}" type="presOf" srcId="{D91223DD-23C0-4949-8795-1082BE1E9834}" destId="{199DECE3-92F0-4E5B-AC17-570DDA5F0AE2}" srcOrd="0" destOrd="0" presId="urn:microsoft.com/office/officeart/2005/8/layout/bProcess3"/>
    <dgm:cxn modelId="{1870397F-FD23-494B-A9E1-90A74BF6DDD8}" type="presOf" srcId="{1569CA55-FDE5-418E-A3D8-64FF826BFFE4}" destId="{F0E0DA83-5778-4B12-83E7-FE8C7BB8A8F7}" srcOrd="0" destOrd="0" presId="urn:microsoft.com/office/officeart/2005/8/layout/bProcess3"/>
    <dgm:cxn modelId="{7ADE2E89-6E45-428B-A51D-BE460E5F4C3F}" type="presOf" srcId="{30ED5BD3-84AA-432F-B792-6DE6D5ECF3F7}" destId="{10AE52A1-EBE2-4739-8471-B244A69D95CA}" srcOrd="0" destOrd="0" presId="urn:microsoft.com/office/officeart/2005/8/layout/bProcess3"/>
    <dgm:cxn modelId="{23088A8A-25FB-4B6D-BA05-1604274E65CB}" srcId="{10192C90-50DA-4EE9-94FA-1B39F3CDD2A2}" destId="{492C396E-3B37-40DB-9EC2-E39D15311A0B}" srcOrd="6" destOrd="0" parTransId="{5EF8F377-32B7-4270-9AA9-12ECB9031BFC}" sibTransId="{3105993B-AC46-4123-A528-0A07A1EFD92F}"/>
    <dgm:cxn modelId="{7F88849F-E085-4C34-A935-475993C55EBF}" srcId="{10192C90-50DA-4EE9-94FA-1B39F3CDD2A2}" destId="{D91223DD-23C0-4949-8795-1082BE1E9834}" srcOrd="7" destOrd="0" parTransId="{025F52F2-695D-4DD6-ACD7-6A8ACB83E5B6}" sibTransId="{30ED5BD3-84AA-432F-B792-6DE6D5ECF3F7}"/>
    <dgm:cxn modelId="{4CFC07A4-691A-476A-82D3-5BF37DD02DA4}" type="presOf" srcId="{38C2A1B0-51B5-410F-9708-B077B3D4E40C}" destId="{96A4C139-EA17-48C2-AB40-8363FAC3B1FA}" srcOrd="0" destOrd="0" presId="urn:microsoft.com/office/officeart/2005/8/layout/bProcess3"/>
    <dgm:cxn modelId="{3F9E45A5-81B6-4960-8634-11711B8F6C85}" type="presOf" srcId="{9BA98C48-BF2E-4376-8786-AAD2B00405B0}" destId="{999ECCB1-92D0-4DB2-8B96-94EA1899D40C}" srcOrd="0" destOrd="0" presId="urn:microsoft.com/office/officeart/2005/8/layout/bProcess3"/>
    <dgm:cxn modelId="{91FE4DAB-9A0C-481E-9A68-47475F73DF96}" type="presOf" srcId="{DE8BAE3A-E33B-4A05-AEBD-5D56E330C020}" destId="{27564922-A8A2-4F59-A7B8-B0D969A5A815}" srcOrd="1" destOrd="0" presId="urn:microsoft.com/office/officeart/2005/8/layout/bProcess3"/>
    <dgm:cxn modelId="{ED97B7AC-CF16-4F0F-93F1-27DC198F0BE8}" srcId="{10192C90-50DA-4EE9-94FA-1B39F3CDD2A2}" destId="{97642D2F-63D5-4701-87D5-3A8ED0E6681D}" srcOrd="0" destOrd="0" parTransId="{3C4619F1-F602-472B-AE02-6A4BE93015F3}" sibTransId="{DE8BAE3A-E33B-4A05-AEBD-5D56E330C020}"/>
    <dgm:cxn modelId="{D5BCAAAE-2AB6-4025-AC4E-A57BFD3C3EB5}" type="presOf" srcId="{396A1E6F-5A0D-4DA4-96EF-EAF6FE79AB31}" destId="{9442752F-7EF8-4EE9-888A-9D2B5DF2E5D5}" srcOrd="0" destOrd="0" presId="urn:microsoft.com/office/officeart/2005/8/layout/bProcess3"/>
    <dgm:cxn modelId="{9A1789B1-5F70-4AD6-88EB-8E9835BDFA70}" type="presOf" srcId="{3105993B-AC46-4123-A528-0A07A1EFD92F}" destId="{7E08E737-2045-40D0-BCE3-6C676E882F17}" srcOrd="0" destOrd="0" presId="urn:microsoft.com/office/officeart/2005/8/layout/bProcess3"/>
    <dgm:cxn modelId="{07DFB3B2-6896-4119-8E70-8BD10785B3B9}" type="presOf" srcId="{5002299B-BF41-4673-8F6E-F4AE1EEA5F92}" destId="{88A5BEF4-9884-4D70-9ABA-69904C425910}" srcOrd="0" destOrd="0" presId="urn:microsoft.com/office/officeart/2005/8/layout/bProcess3"/>
    <dgm:cxn modelId="{AC6E31B3-A4A8-4B77-A00C-45C855705670}" type="presOf" srcId="{30ED5BD3-84AA-432F-B792-6DE6D5ECF3F7}" destId="{13A85E33-C4EB-4243-8A14-49C9760538F3}" srcOrd="1" destOrd="0" presId="urn:microsoft.com/office/officeart/2005/8/layout/bProcess3"/>
    <dgm:cxn modelId="{A8F0D9B7-2DEA-41B6-8DC5-F223D79138F2}" type="presOf" srcId="{5002299B-BF41-4673-8F6E-F4AE1EEA5F92}" destId="{CDE6E2D2-00F4-45C0-8F04-5DBC9CE7837F}" srcOrd="1" destOrd="0" presId="urn:microsoft.com/office/officeart/2005/8/layout/bProcess3"/>
    <dgm:cxn modelId="{831EFDB7-4859-4EAC-A8B6-124CEBFCFC3E}" type="presOf" srcId="{069E5129-4131-40B9-8B55-20B335440D55}" destId="{CDE6BFB4-C8AF-43DA-A452-33975DB3DC3E}" srcOrd="0" destOrd="0" presId="urn:microsoft.com/office/officeart/2005/8/layout/bProcess3"/>
    <dgm:cxn modelId="{4A71E6BA-DBF4-4A48-A8D8-5C0E7F5F1BF4}" type="presOf" srcId="{DC4EAE3B-6159-4A7D-9DA9-04441D6F32E9}" destId="{3E552422-8A07-4E1D-8DAE-B47023A84CC3}" srcOrd="1" destOrd="0" presId="urn:microsoft.com/office/officeart/2005/8/layout/bProcess3"/>
    <dgm:cxn modelId="{C98A9BBC-AF99-4098-AD5F-4C64AEBC81B0}" type="presOf" srcId="{09606EC1-CB06-40EE-B769-32A25C5E034C}" destId="{1C4A7728-5C81-4740-97F5-9074D88CCB1A}" srcOrd="0" destOrd="0" presId="urn:microsoft.com/office/officeart/2005/8/layout/bProcess3"/>
    <dgm:cxn modelId="{1A7854C0-A114-4881-A8FF-F660A9DDD249}" type="presOf" srcId="{09606EC1-CB06-40EE-B769-32A25C5E034C}" destId="{E89C0B39-6188-4175-BB78-AF6F1E1F6550}" srcOrd="1" destOrd="0" presId="urn:microsoft.com/office/officeart/2005/8/layout/bProcess3"/>
    <dgm:cxn modelId="{D1C0EEC3-A9D9-41B4-ABF4-E23CBA4C8756}" srcId="{10192C90-50DA-4EE9-94FA-1B39F3CDD2A2}" destId="{85C9A33C-EC2A-4463-A2D2-9D338E0131CF}" srcOrd="4" destOrd="0" parTransId="{E2865B5E-2E9E-4D6F-9FA6-03F103EEA1BF}" sibTransId="{20D7372A-40BE-4D4B-8CE2-52FC10CB4A76}"/>
    <dgm:cxn modelId="{EA952FC4-D2BC-4588-8CA8-9D56F954F142}" type="presOf" srcId="{DE8BAE3A-E33B-4A05-AEBD-5D56E330C020}" destId="{6BDE53D5-636F-4C55-A0DD-A684638AEF32}" srcOrd="0" destOrd="0" presId="urn:microsoft.com/office/officeart/2005/8/layout/bProcess3"/>
    <dgm:cxn modelId="{1D3D6CE2-DDDF-45DC-8EFB-2A1CDD1DC04E}" type="presOf" srcId="{20D7372A-40BE-4D4B-8CE2-52FC10CB4A76}" destId="{45604892-E6C1-4CCF-B227-FCB9058CA738}" srcOrd="1" destOrd="0" presId="urn:microsoft.com/office/officeart/2005/8/layout/bProcess3"/>
    <dgm:cxn modelId="{DB3ADBE2-0F7B-422C-894E-003843A0DB80}" type="presOf" srcId="{5C0C91AB-F00D-4F35-9681-9D5F58D46C03}" destId="{FCC25EEC-1405-4D54-AD37-FADA3DBB34C0}" srcOrd="1" destOrd="0" presId="urn:microsoft.com/office/officeart/2005/8/layout/bProcess3"/>
    <dgm:cxn modelId="{9219D7EC-28E4-4FBF-A434-11E8196263BB}" srcId="{10192C90-50DA-4EE9-94FA-1B39F3CDD2A2}" destId="{6A6FD5DD-C7B5-47D6-A3F3-9F3B8BF09E93}" srcOrd="1" destOrd="0" parTransId="{4C5A8768-4C8B-4159-9219-CADC9845648E}" sibTransId="{09606EC1-CB06-40EE-B769-32A25C5E034C}"/>
    <dgm:cxn modelId="{C8D70CF2-07E9-48A7-AA1B-5F02D5F285A1}" srcId="{10192C90-50DA-4EE9-94FA-1B39F3CDD2A2}" destId="{38C2A1B0-51B5-410F-9708-B077B3D4E40C}" srcOrd="10" destOrd="0" parTransId="{1B139EAB-CDF9-4379-B121-BAB36D68B6F4}" sibTransId="{C669198D-FD61-4FC0-B1F8-D78A31AED8C6}"/>
    <dgm:cxn modelId="{3ED925F8-B8B0-4320-A525-21BFD881B59A}" srcId="{10192C90-50DA-4EE9-94FA-1B39F3CDD2A2}" destId="{A404454F-E122-44B2-9669-6F5DB86ECDCC}" srcOrd="5" destOrd="0" parTransId="{EB1B849C-252E-49AF-B45A-C156810D9805}" sibTransId="{069E5129-4131-40B9-8B55-20B335440D55}"/>
    <dgm:cxn modelId="{698119A8-4D6F-4392-93A9-DF131A127219}" type="presParOf" srcId="{F5B2FBF2-F14A-4468-BB08-F8EDEA1330BC}" destId="{1E67C001-DFCF-4D90-A72E-4421661100F6}" srcOrd="0" destOrd="0" presId="urn:microsoft.com/office/officeart/2005/8/layout/bProcess3"/>
    <dgm:cxn modelId="{40F1CED8-3537-4D81-8045-9F1DFA8E7715}" type="presParOf" srcId="{F5B2FBF2-F14A-4468-BB08-F8EDEA1330BC}" destId="{6BDE53D5-636F-4C55-A0DD-A684638AEF32}" srcOrd="1" destOrd="0" presId="urn:microsoft.com/office/officeart/2005/8/layout/bProcess3"/>
    <dgm:cxn modelId="{11372AE9-6663-498C-9726-F4234DF92E2C}" type="presParOf" srcId="{6BDE53D5-636F-4C55-A0DD-A684638AEF32}" destId="{27564922-A8A2-4F59-A7B8-B0D969A5A815}" srcOrd="0" destOrd="0" presId="urn:microsoft.com/office/officeart/2005/8/layout/bProcess3"/>
    <dgm:cxn modelId="{DEE964EE-C05E-4D2A-9BFB-E4A9BB896FF7}" type="presParOf" srcId="{F5B2FBF2-F14A-4468-BB08-F8EDEA1330BC}" destId="{B3C00904-1CDB-4C97-B5E9-A399BCB73966}" srcOrd="2" destOrd="0" presId="urn:microsoft.com/office/officeart/2005/8/layout/bProcess3"/>
    <dgm:cxn modelId="{CAEF1679-C8AD-461F-890E-224956CCCD59}" type="presParOf" srcId="{F5B2FBF2-F14A-4468-BB08-F8EDEA1330BC}" destId="{1C4A7728-5C81-4740-97F5-9074D88CCB1A}" srcOrd="3" destOrd="0" presId="urn:microsoft.com/office/officeart/2005/8/layout/bProcess3"/>
    <dgm:cxn modelId="{33D1D01F-1721-4C1E-9F82-ED3109773E36}" type="presParOf" srcId="{1C4A7728-5C81-4740-97F5-9074D88CCB1A}" destId="{E89C0B39-6188-4175-BB78-AF6F1E1F6550}" srcOrd="0" destOrd="0" presId="urn:microsoft.com/office/officeart/2005/8/layout/bProcess3"/>
    <dgm:cxn modelId="{D7FAA068-3B07-49B6-89D2-E4770C260016}" type="presParOf" srcId="{F5B2FBF2-F14A-4468-BB08-F8EDEA1330BC}" destId="{999ECCB1-92D0-4DB2-8B96-94EA1899D40C}" srcOrd="4" destOrd="0" presId="urn:microsoft.com/office/officeart/2005/8/layout/bProcess3"/>
    <dgm:cxn modelId="{D1DE5F02-39BA-4675-A45F-391E7568EF45}" type="presParOf" srcId="{F5B2FBF2-F14A-4468-BB08-F8EDEA1330BC}" destId="{E6DACF21-DA01-4A05-91B1-57C295A27BBC}" srcOrd="5" destOrd="0" presId="urn:microsoft.com/office/officeart/2005/8/layout/bProcess3"/>
    <dgm:cxn modelId="{4C22DD1F-A3D2-4335-A443-F436076195BE}" type="presParOf" srcId="{E6DACF21-DA01-4A05-91B1-57C295A27BBC}" destId="{3E552422-8A07-4E1D-8DAE-B47023A84CC3}" srcOrd="0" destOrd="0" presId="urn:microsoft.com/office/officeart/2005/8/layout/bProcess3"/>
    <dgm:cxn modelId="{6993EE08-F962-4E01-BEDA-E675996FD17B}" type="presParOf" srcId="{F5B2FBF2-F14A-4468-BB08-F8EDEA1330BC}" destId="{1A6A449C-7B44-4F5D-9CFD-A0886594599A}" srcOrd="6" destOrd="0" presId="urn:microsoft.com/office/officeart/2005/8/layout/bProcess3"/>
    <dgm:cxn modelId="{55289AA8-AC8A-4081-BBAF-EF52DD0702B4}" type="presParOf" srcId="{F5B2FBF2-F14A-4468-BB08-F8EDEA1330BC}" destId="{88A5BEF4-9884-4D70-9ABA-69904C425910}" srcOrd="7" destOrd="0" presId="urn:microsoft.com/office/officeart/2005/8/layout/bProcess3"/>
    <dgm:cxn modelId="{709211A3-294A-4C3C-865A-A4DEB3183E19}" type="presParOf" srcId="{88A5BEF4-9884-4D70-9ABA-69904C425910}" destId="{CDE6E2D2-00F4-45C0-8F04-5DBC9CE7837F}" srcOrd="0" destOrd="0" presId="urn:microsoft.com/office/officeart/2005/8/layout/bProcess3"/>
    <dgm:cxn modelId="{709DCDF0-8959-4C7C-A61D-40E1DA01B00E}" type="presParOf" srcId="{F5B2FBF2-F14A-4468-BB08-F8EDEA1330BC}" destId="{58EF68E1-9201-48DA-93A7-176C8EA03508}" srcOrd="8" destOrd="0" presId="urn:microsoft.com/office/officeart/2005/8/layout/bProcess3"/>
    <dgm:cxn modelId="{5A60858C-DE9D-4B59-A9AC-56EBA5B6E097}" type="presParOf" srcId="{F5B2FBF2-F14A-4468-BB08-F8EDEA1330BC}" destId="{7122840E-D673-4328-8E66-4C984E86CEA4}" srcOrd="9" destOrd="0" presId="urn:microsoft.com/office/officeart/2005/8/layout/bProcess3"/>
    <dgm:cxn modelId="{010E315B-F84D-441D-8024-84BD62EEC822}" type="presParOf" srcId="{7122840E-D673-4328-8E66-4C984E86CEA4}" destId="{45604892-E6C1-4CCF-B227-FCB9058CA738}" srcOrd="0" destOrd="0" presId="urn:microsoft.com/office/officeart/2005/8/layout/bProcess3"/>
    <dgm:cxn modelId="{97057612-499E-4E04-945B-3799FE7021AB}" type="presParOf" srcId="{F5B2FBF2-F14A-4468-BB08-F8EDEA1330BC}" destId="{B2057BB2-545A-400F-B0BE-D4CAD33471DC}" srcOrd="10" destOrd="0" presId="urn:microsoft.com/office/officeart/2005/8/layout/bProcess3"/>
    <dgm:cxn modelId="{19B17010-0806-4641-AC49-A778F696B652}" type="presParOf" srcId="{F5B2FBF2-F14A-4468-BB08-F8EDEA1330BC}" destId="{CDE6BFB4-C8AF-43DA-A452-33975DB3DC3E}" srcOrd="11" destOrd="0" presId="urn:microsoft.com/office/officeart/2005/8/layout/bProcess3"/>
    <dgm:cxn modelId="{EC919413-EA39-438E-A2D9-40F167436FE7}" type="presParOf" srcId="{CDE6BFB4-C8AF-43DA-A452-33975DB3DC3E}" destId="{093232E2-A051-4592-811A-04B6FCA19557}" srcOrd="0" destOrd="0" presId="urn:microsoft.com/office/officeart/2005/8/layout/bProcess3"/>
    <dgm:cxn modelId="{ABAF7B1E-3593-48C6-9621-13C665574FAF}" type="presParOf" srcId="{F5B2FBF2-F14A-4468-BB08-F8EDEA1330BC}" destId="{13960BF2-FBA5-4328-9901-035C182AA56A}" srcOrd="12" destOrd="0" presId="urn:microsoft.com/office/officeart/2005/8/layout/bProcess3"/>
    <dgm:cxn modelId="{BF5DCDCA-7311-4090-BC3D-C64040403414}" type="presParOf" srcId="{F5B2FBF2-F14A-4468-BB08-F8EDEA1330BC}" destId="{7E08E737-2045-40D0-BCE3-6C676E882F17}" srcOrd="13" destOrd="0" presId="urn:microsoft.com/office/officeart/2005/8/layout/bProcess3"/>
    <dgm:cxn modelId="{C34388E8-14BA-434A-A974-E9326345DE43}" type="presParOf" srcId="{7E08E737-2045-40D0-BCE3-6C676E882F17}" destId="{D3C891CB-9452-4923-9B09-5FA673FDD806}" srcOrd="0" destOrd="0" presId="urn:microsoft.com/office/officeart/2005/8/layout/bProcess3"/>
    <dgm:cxn modelId="{CEC219C8-147A-43DD-A3CA-6224D6250892}" type="presParOf" srcId="{F5B2FBF2-F14A-4468-BB08-F8EDEA1330BC}" destId="{199DECE3-92F0-4E5B-AC17-570DDA5F0AE2}" srcOrd="14" destOrd="0" presId="urn:microsoft.com/office/officeart/2005/8/layout/bProcess3"/>
    <dgm:cxn modelId="{3736BBF6-1438-4BB3-93D2-3EB13513D885}" type="presParOf" srcId="{F5B2FBF2-F14A-4468-BB08-F8EDEA1330BC}" destId="{10AE52A1-EBE2-4739-8471-B244A69D95CA}" srcOrd="15" destOrd="0" presId="urn:microsoft.com/office/officeart/2005/8/layout/bProcess3"/>
    <dgm:cxn modelId="{950AC2A9-880B-4917-83A5-F410F28CAC7A}" type="presParOf" srcId="{10AE52A1-EBE2-4739-8471-B244A69D95CA}" destId="{13A85E33-C4EB-4243-8A14-49C9760538F3}" srcOrd="0" destOrd="0" presId="urn:microsoft.com/office/officeart/2005/8/layout/bProcess3"/>
    <dgm:cxn modelId="{DCAC0986-3868-41FB-8DE7-5AE1050AF9AB}" type="presParOf" srcId="{F5B2FBF2-F14A-4468-BB08-F8EDEA1330BC}" destId="{307840DF-891C-484B-8ECD-84BD314CE731}" srcOrd="16" destOrd="0" presId="urn:microsoft.com/office/officeart/2005/8/layout/bProcess3"/>
    <dgm:cxn modelId="{C38D7E33-1EBC-491E-9117-9E483BFA84B7}" type="presParOf" srcId="{F5B2FBF2-F14A-4468-BB08-F8EDEA1330BC}" destId="{559FB246-59B1-4492-8D41-211173E20442}" srcOrd="17" destOrd="0" presId="urn:microsoft.com/office/officeart/2005/8/layout/bProcess3"/>
    <dgm:cxn modelId="{588A3186-09E8-4CDF-904D-333254F861DB}" type="presParOf" srcId="{559FB246-59B1-4492-8D41-211173E20442}" destId="{FCC25EEC-1405-4D54-AD37-FADA3DBB34C0}" srcOrd="0" destOrd="0" presId="urn:microsoft.com/office/officeart/2005/8/layout/bProcess3"/>
    <dgm:cxn modelId="{E4C50ACA-5265-4A67-8A0A-8D05518FEA8E}" type="presParOf" srcId="{F5B2FBF2-F14A-4468-BB08-F8EDEA1330BC}" destId="{F0E0DA83-5778-4B12-83E7-FE8C7BB8A8F7}" srcOrd="18" destOrd="0" presId="urn:microsoft.com/office/officeart/2005/8/layout/bProcess3"/>
    <dgm:cxn modelId="{41625D47-4DB6-4201-8E6D-6B67F35FDD05}" type="presParOf" srcId="{F5B2FBF2-F14A-4468-BB08-F8EDEA1330BC}" destId="{9442752F-7EF8-4EE9-888A-9D2B5DF2E5D5}" srcOrd="19" destOrd="0" presId="urn:microsoft.com/office/officeart/2005/8/layout/bProcess3"/>
    <dgm:cxn modelId="{2D321939-7B67-4623-BE71-6EDB301EC1C2}" type="presParOf" srcId="{9442752F-7EF8-4EE9-888A-9D2B5DF2E5D5}" destId="{9225A39F-B803-45B0-B689-E70D4330D55A}" srcOrd="0" destOrd="0" presId="urn:microsoft.com/office/officeart/2005/8/layout/bProcess3"/>
    <dgm:cxn modelId="{10FF7167-7D54-4562-A982-C1D0B759BFF4}" type="presParOf" srcId="{F5B2FBF2-F14A-4468-BB08-F8EDEA1330BC}" destId="{96A4C139-EA17-48C2-AB40-8363FAC3B1FA}" srcOrd="2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CB6A08-DC85-4462-9769-CB1725B01F80}">
      <dsp:nvSpPr>
        <dsp:cNvPr id="0" name=""/>
        <dsp:cNvSpPr/>
      </dsp:nvSpPr>
      <dsp:spPr>
        <a:xfrm>
          <a:off x="1398871" y="2388"/>
          <a:ext cx="2855717" cy="1713430"/>
        </a:xfrm>
        <a:prstGeom prst="rect">
          <a:avLst/>
        </a:prstGeom>
        <a:solidFill>
          <a:srgbClr val="5B9BD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Employee/Parent Responsibility</a:t>
          </a:r>
        </a:p>
      </dsp:txBody>
      <dsp:txXfrm>
        <a:off x="1398871" y="2388"/>
        <a:ext cx="2855717" cy="1713430"/>
      </dsp:txXfrm>
    </dsp:sp>
    <dsp:sp modelId="{D69529F2-48A5-4346-BD2E-B2CD9295A303}">
      <dsp:nvSpPr>
        <dsp:cNvPr id="0" name=""/>
        <dsp:cNvSpPr/>
      </dsp:nvSpPr>
      <dsp:spPr>
        <a:xfrm>
          <a:off x="4540160" y="2388"/>
          <a:ext cx="2855717" cy="1713430"/>
        </a:xfrm>
        <a:prstGeom prst="rect">
          <a:avLst/>
        </a:prstGeom>
        <a:solidFill>
          <a:srgbClr val="ED7D3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Principal/Supervisor Responsibility</a:t>
          </a:r>
        </a:p>
      </dsp:txBody>
      <dsp:txXfrm>
        <a:off x="4540160" y="2388"/>
        <a:ext cx="2855717" cy="1713430"/>
      </dsp:txXfrm>
    </dsp:sp>
    <dsp:sp modelId="{A66CBB66-7C4A-42D8-92F1-22E2EB99AA80}">
      <dsp:nvSpPr>
        <dsp:cNvPr id="0" name=""/>
        <dsp:cNvSpPr/>
      </dsp:nvSpPr>
      <dsp:spPr>
        <a:xfrm>
          <a:off x="1412036" y="2001390"/>
          <a:ext cx="2855717" cy="1713430"/>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PCS COVID Team Responsibility</a:t>
          </a:r>
        </a:p>
      </dsp:txBody>
      <dsp:txXfrm>
        <a:off x="1412036" y="2001390"/>
        <a:ext cx="2855717" cy="1713430"/>
      </dsp:txXfrm>
    </dsp:sp>
    <dsp:sp modelId="{FB27C53F-1EE0-42F3-9302-D5C5F9356925}">
      <dsp:nvSpPr>
        <dsp:cNvPr id="0" name=""/>
        <dsp:cNvSpPr/>
      </dsp:nvSpPr>
      <dsp:spPr>
        <a:xfrm>
          <a:off x="4540160" y="2001390"/>
          <a:ext cx="2855717" cy="1713430"/>
        </a:xfrm>
        <a:prstGeom prst="rect">
          <a:avLst/>
        </a:prstGeom>
        <a:solidFill>
          <a:srgbClr val="70AD47"/>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Plant Operations Responsibility</a:t>
          </a:r>
        </a:p>
      </dsp:txBody>
      <dsp:txXfrm>
        <a:off x="4540160" y="2001390"/>
        <a:ext cx="2855717" cy="1713430"/>
      </dsp:txXfrm>
    </dsp:sp>
    <dsp:sp modelId="{33089AD9-73EA-47E0-A600-C9D5401345B3}">
      <dsp:nvSpPr>
        <dsp:cNvPr id="0" name=""/>
        <dsp:cNvSpPr/>
      </dsp:nvSpPr>
      <dsp:spPr>
        <a:xfrm>
          <a:off x="1398871" y="4000392"/>
          <a:ext cx="2855717" cy="1713430"/>
        </a:xfrm>
        <a:prstGeom prst="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DOH-Pinellas</a:t>
          </a:r>
        </a:p>
        <a:p>
          <a:pPr marL="0" lvl="0" indent="0" algn="ctr" defTabSz="1111250">
            <a:lnSpc>
              <a:spcPct val="90000"/>
            </a:lnSpc>
            <a:spcBef>
              <a:spcPct val="0"/>
            </a:spcBef>
            <a:spcAft>
              <a:spcPct val="35000"/>
            </a:spcAft>
            <a:buNone/>
          </a:pPr>
          <a:r>
            <a:rPr lang="en-US" sz="2500" kern="1200"/>
            <a:t>Responsibility</a:t>
          </a:r>
        </a:p>
      </dsp:txBody>
      <dsp:txXfrm>
        <a:off x="1398871" y="4000392"/>
        <a:ext cx="2855717" cy="1713430"/>
      </dsp:txXfrm>
    </dsp:sp>
    <dsp:sp modelId="{3ACD8AC7-D236-492D-A1D9-55BB8B496F8A}">
      <dsp:nvSpPr>
        <dsp:cNvPr id="0" name=""/>
        <dsp:cNvSpPr/>
      </dsp:nvSpPr>
      <dsp:spPr>
        <a:xfrm>
          <a:off x="4540160" y="4000392"/>
          <a:ext cx="2855717" cy="1713430"/>
        </a:xfrm>
        <a:prstGeom prst="rect">
          <a:avLst/>
        </a:prstGeom>
        <a:solidFill>
          <a:schemeClr val="bg1">
            <a:lumMod val="65000"/>
          </a:schemeClr>
        </a:solidFill>
        <a:ln w="12700" cap="flat" cmpd="sng" algn="ctr">
          <a:solidFill>
            <a:schemeClr val="bg1">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a:t>Student Responsibility</a:t>
          </a:r>
        </a:p>
      </dsp:txBody>
      <dsp:txXfrm>
        <a:off x="4540160" y="4000392"/>
        <a:ext cx="2855717" cy="1713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E53D5-636F-4C55-A0DD-A684638AEF32}">
      <dsp:nvSpPr>
        <dsp:cNvPr id="0" name=""/>
        <dsp:cNvSpPr/>
      </dsp:nvSpPr>
      <dsp:spPr>
        <a:xfrm>
          <a:off x="2599164"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a:ln>
              <a:solidFill>
                <a:schemeClr val="tx1"/>
              </a:solidFill>
            </a:ln>
          </a:endParaRPr>
        </a:p>
      </dsp:txBody>
      <dsp:txXfrm>
        <a:off x="2867755" y="968434"/>
        <a:ext cx="29883" cy="5976"/>
      </dsp:txXfrm>
    </dsp:sp>
    <dsp:sp modelId="{1E67C001-DFCF-4D90-A72E-4421661100F6}">
      <dsp:nvSpPr>
        <dsp:cNvPr id="0" name=""/>
        <dsp:cNvSpPr/>
      </dsp:nvSpPr>
      <dsp:spPr>
        <a:xfrm>
          <a:off x="2425" y="191860"/>
          <a:ext cx="2598539" cy="1559123"/>
        </a:xfrm>
        <a:prstGeom prst="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Teacher notifies Principal of positive result</a:t>
          </a:r>
        </a:p>
      </dsp:txBody>
      <dsp:txXfrm>
        <a:off x="2425" y="191860"/>
        <a:ext cx="2598539" cy="1559123"/>
      </dsp:txXfrm>
    </dsp:sp>
    <dsp:sp modelId="{1C4A7728-5C81-4740-97F5-9074D88CCB1A}">
      <dsp:nvSpPr>
        <dsp:cNvPr id="0" name=""/>
        <dsp:cNvSpPr/>
      </dsp:nvSpPr>
      <dsp:spPr>
        <a:xfrm>
          <a:off x="5795368"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968434"/>
        <a:ext cx="29883" cy="5976"/>
      </dsp:txXfrm>
    </dsp:sp>
    <dsp:sp modelId="{B3C00904-1CDB-4C97-B5E9-A399BCB73966}">
      <dsp:nvSpPr>
        <dsp:cNvPr id="0" name=""/>
        <dsp:cNvSpPr/>
      </dsp:nvSpPr>
      <dsp:spPr>
        <a:xfrm>
          <a:off x="3198628" y="191860"/>
          <a:ext cx="2598539" cy="1559123"/>
        </a:xfrm>
        <a:prstGeom prst="rect">
          <a:avLst/>
        </a:prstGeom>
        <a:solidFill>
          <a:schemeClr val="accent2"/>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Principal reports the case via the COVID-19 Dashboard</a:t>
          </a:r>
        </a:p>
      </dsp:txBody>
      <dsp:txXfrm>
        <a:off x="3198628" y="191860"/>
        <a:ext cx="2598539" cy="1559123"/>
      </dsp:txXfrm>
    </dsp:sp>
    <dsp:sp modelId="{E6DACF21-DA01-4A05-91B1-57C295A27BBC}">
      <dsp:nvSpPr>
        <dsp:cNvPr id="0" name=""/>
        <dsp:cNvSpPr/>
      </dsp:nvSpPr>
      <dsp:spPr>
        <a:xfrm>
          <a:off x="8991571"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968434"/>
        <a:ext cx="29883" cy="5976"/>
      </dsp:txXfrm>
    </dsp:sp>
    <dsp:sp modelId="{999ECCB1-92D0-4DB2-8B96-94EA1899D40C}">
      <dsp:nvSpPr>
        <dsp:cNvPr id="0" name=""/>
        <dsp:cNvSpPr/>
      </dsp:nvSpPr>
      <dsp:spPr>
        <a:xfrm>
          <a:off x="6394831" y="191860"/>
          <a:ext cx="2598539"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a:latin typeface="+mn-lt"/>
            </a:rPr>
            <a:t>COVID Team contacts Principal and teacher to gather more information </a:t>
          </a:r>
        </a:p>
      </dsp:txBody>
      <dsp:txXfrm>
        <a:off x="6394831" y="191860"/>
        <a:ext cx="2598539" cy="1559123"/>
      </dsp:txXfrm>
    </dsp:sp>
    <dsp:sp modelId="{88A5BEF4-9884-4D70-9ABA-69904C425910}">
      <dsp:nvSpPr>
        <dsp:cNvPr id="0" name=""/>
        <dsp:cNvSpPr/>
      </dsp:nvSpPr>
      <dsp:spPr>
        <a:xfrm>
          <a:off x="1301695" y="1749184"/>
          <a:ext cx="9588609" cy="567063"/>
        </a:xfrm>
        <a:custGeom>
          <a:avLst/>
          <a:gdLst/>
          <a:ahLst/>
          <a:cxnLst/>
          <a:rect l="0" t="0" r="0" b="0"/>
          <a:pathLst>
            <a:path>
              <a:moveTo>
                <a:pt x="9588609" y="0"/>
              </a:moveTo>
              <a:lnTo>
                <a:pt x="9588609"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2029727"/>
        <a:ext cx="480360" cy="5976"/>
      </dsp:txXfrm>
    </dsp:sp>
    <dsp:sp modelId="{1A6A449C-7B44-4F5D-9CFD-A0886594599A}">
      <dsp:nvSpPr>
        <dsp:cNvPr id="0" name=""/>
        <dsp:cNvSpPr/>
      </dsp:nvSpPr>
      <dsp:spPr>
        <a:xfrm>
          <a:off x="9591035" y="191860"/>
          <a:ext cx="2598539" cy="1559123"/>
        </a:xfrm>
        <a:prstGeom prst="rect">
          <a:avLst/>
        </a:prstGeom>
        <a:solidFill>
          <a:schemeClr val="accent4"/>
        </a:soli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a:latin typeface="+mn-lt"/>
            </a:rPr>
            <a:t>COVID Team notifies Department of Health</a:t>
          </a:r>
        </a:p>
      </dsp:txBody>
      <dsp:txXfrm>
        <a:off x="9591035" y="191860"/>
        <a:ext cx="2598539" cy="1559123"/>
      </dsp:txXfrm>
    </dsp:sp>
    <dsp:sp modelId="{7122840E-D673-4328-8E66-4C984E86CEA4}">
      <dsp:nvSpPr>
        <dsp:cNvPr id="0" name=""/>
        <dsp:cNvSpPr/>
      </dsp:nvSpPr>
      <dsp:spPr>
        <a:xfrm>
          <a:off x="2599164"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3125221"/>
        <a:ext cx="29883" cy="5976"/>
      </dsp:txXfrm>
    </dsp:sp>
    <dsp:sp modelId="{58EF68E1-9201-48DA-93A7-176C8EA03508}">
      <dsp:nvSpPr>
        <dsp:cNvPr id="0" name=""/>
        <dsp:cNvSpPr/>
      </dsp:nvSpPr>
      <dsp:spPr>
        <a:xfrm>
          <a:off x="2425" y="2348648"/>
          <a:ext cx="2598539" cy="1559123"/>
        </a:xfrm>
        <a:prstGeom prst="rect">
          <a:avLst/>
        </a:prstGeom>
        <a:solidFill>
          <a:schemeClr val="tx1"/>
        </a:solidFill>
        <a:ln w="76200">
          <a:solidFill>
            <a:schemeClr val="accent5"/>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Teacher is directed to isolate per DOH recommendations</a:t>
          </a:r>
        </a:p>
      </dsp:txBody>
      <dsp:txXfrm>
        <a:off x="2425" y="2348648"/>
        <a:ext cx="2598539" cy="1559123"/>
      </dsp:txXfrm>
    </dsp:sp>
    <dsp:sp modelId="{BEF337D9-0FD8-4E47-8796-C0F6E23EE936}">
      <dsp:nvSpPr>
        <dsp:cNvPr id="0" name=""/>
        <dsp:cNvSpPr/>
      </dsp:nvSpPr>
      <dsp:spPr>
        <a:xfrm>
          <a:off x="5795368"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3125221"/>
        <a:ext cx="29883" cy="5976"/>
      </dsp:txXfrm>
    </dsp:sp>
    <dsp:sp modelId="{96FE0181-1767-4EF7-9103-AF8CB8B997DA}">
      <dsp:nvSpPr>
        <dsp:cNvPr id="0" name=""/>
        <dsp:cNvSpPr/>
      </dsp:nvSpPr>
      <dsp:spPr>
        <a:xfrm>
          <a:off x="3198628" y="2348648"/>
          <a:ext cx="2598539" cy="1559123"/>
        </a:xfrm>
        <a:prstGeom prst="rect">
          <a:avLst/>
        </a:prstGeom>
        <a:solidFill>
          <a:schemeClr val="tx1"/>
        </a:solidFill>
        <a:ln w="76200">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DOH performs contact tracing inside the  district and makes recommendations</a:t>
          </a:r>
          <a:endParaRPr lang="en-US" sz="1800" kern="1200">
            <a:latin typeface="+mn-lt"/>
          </a:endParaRPr>
        </a:p>
      </dsp:txBody>
      <dsp:txXfrm>
        <a:off x="3198628" y="2348648"/>
        <a:ext cx="2598539" cy="1559123"/>
      </dsp:txXfrm>
    </dsp:sp>
    <dsp:sp modelId="{7E08E737-2045-40D0-BCE3-6C676E882F17}">
      <dsp:nvSpPr>
        <dsp:cNvPr id="0" name=""/>
        <dsp:cNvSpPr/>
      </dsp:nvSpPr>
      <dsp:spPr>
        <a:xfrm>
          <a:off x="8991571"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3125221"/>
        <a:ext cx="29883" cy="5976"/>
      </dsp:txXfrm>
    </dsp:sp>
    <dsp:sp modelId="{13960BF2-FBA5-4328-9901-035C182AA56A}">
      <dsp:nvSpPr>
        <dsp:cNvPr id="0" name=""/>
        <dsp:cNvSpPr/>
      </dsp:nvSpPr>
      <dsp:spPr>
        <a:xfrm>
          <a:off x="6394831" y="2348648"/>
          <a:ext cx="2598539" cy="1559123"/>
        </a:xfrm>
        <a:prstGeom prst="rect">
          <a:avLst/>
        </a:prstGeom>
        <a:solidFill>
          <a:schemeClr val="accent4"/>
        </a:solidFill>
        <a:ln w="76200">
          <a:solidFill>
            <a:schemeClr val="accent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COVID Team provides DOH “confirmed case” letter for distribution</a:t>
          </a:r>
        </a:p>
      </dsp:txBody>
      <dsp:txXfrm>
        <a:off x="6394831" y="2348648"/>
        <a:ext cx="2598539" cy="1559123"/>
      </dsp:txXfrm>
    </dsp:sp>
    <dsp:sp modelId="{EDD75FD7-F3AE-4050-955A-A057386BF61F}">
      <dsp:nvSpPr>
        <dsp:cNvPr id="0" name=""/>
        <dsp:cNvSpPr/>
      </dsp:nvSpPr>
      <dsp:spPr>
        <a:xfrm>
          <a:off x="1301695" y="3905971"/>
          <a:ext cx="9588609" cy="567063"/>
        </a:xfrm>
        <a:custGeom>
          <a:avLst/>
          <a:gdLst/>
          <a:ahLst/>
          <a:cxnLst/>
          <a:rect l="0" t="0" r="0" b="0"/>
          <a:pathLst>
            <a:path>
              <a:moveTo>
                <a:pt x="9588609" y="0"/>
              </a:moveTo>
              <a:lnTo>
                <a:pt x="9588609"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4186515"/>
        <a:ext cx="480360" cy="5976"/>
      </dsp:txXfrm>
    </dsp:sp>
    <dsp:sp modelId="{C63A3D73-B750-4162-8007-5F0808A60F71}">
      <dsp:nvSpPr>
        <dsp:cNvPr id="0" name=""/>
        <dsp:cNvSpPr/>
      </dsp:nvSpPr>
      <dsp:spPr>
        <a:xfrm>
          <a:off x="9591035" y="2348648"/>
          <a:ext cx="2598539" cy="1559123"/>
        </a:xfrm>
        <a:prstGeom prst="rect">
          <a:avLst/>
        </a:prstGeom>
        <a:solidFill>
          <a:schemeClr val="tx1"/>
        </a:solidFill>
        <a:ln w="76200">
          <a:solidFill>
            <a:schemeClr val="bg1">
              <a:lumMod val="50000"/>
            </a:schemeClr>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All affected classes must quarantine 14 days per DOH recommendations</a:t>
          </a:r>
        </a:p>
      </dsp:txBody>
      <dsp:txXfrm>
        <a:off x="9591035" y="2348648"/>
        <a:ext cx="2598539" cy="1559123"/>
      </dsp:txXfrm>
    </dsp:sp>
    <dsp:sp modelId="{10AE52A1-EBE2-4739-8471-B244A69D95CA}">
      <dsp:nvSpPr>
        <dsp:cNvPr id="0" name=""/>
        <dsp:cNvSpPr/>
      </dsp:nvSpPr>
      <dsp:spPr>
        <a:xfrm>
          <a:off x="2599164"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5282009"/>
        <a:ext cx="29883" cy="5976"/>
      </dsp:txXfrm>
    </dsp:sp>
    <dsp:sp modelId="{199DECE3-92F0-4E5B-AC17-570DDA5F0AE2}">
      <dsp:nvSpPr>
        <dsp:cNvPr id="0" name=""/>
        <dsp:cNvSpPr/>
      </dsp:nvSpPr>
      <dsp:spPr>
        <a:xfrm>
          <a:off x="2425" y="4505435"/>
          <a:ext cx="2598539" cy="1559123"/>
        </a:xfrm>
        <a:prstGeom prst="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Affected classroom(s) disinfected per protocol</a:t>
          </a:r>
        </a:p>
      </dsp:txBody>
      <dsp:txXfrm>
        <a:off x="2425" y="4505435"/>
        <a:ext cx="2598539" cy="1559123"/>
      </dsp:txXfrm>
    </dsp:sp>
    <dsp:sp modelId="{559FB246-59B1-4492-8D41-211173E20442}">
      <dsp:nvSpPr>
        <dsp:cNvPr id="0" name=""/>
        <dsp:cNvSpPr/>
      </dsp:nvSpPr>
      <dsp:spPr>
        <a:xfrm>
          <a:off x="5795368"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5282009"/>
        <a:ext cx="29883" cy="5976"/>
      </dsp:txXfrm>
    </dsp:sp>
    <dsp:sp modelId="{307840DF-891C-484B-8ECD-84BD314CE731}">
      <dsp:nvSpPr>
        <dsp:cNvPr id="0" name=""/>
        <dsp:cNvSpPr/>
      </dsp:nvSpPr>
      <dsp:spPr>
        <a:xfrm>
          <a:off x="3198628" y="4505435"/>
          <a:ext cx="2598539"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COVID Team follows up with all identified close contacts within the district aligned to DOH recommendations</a:t>
          </a:r>
        </a:p>
      </dsp:txBody>
      <dsp:txXfrm>
        <a:off x="3198628" y="4505435"/>
        <a:ext cx="2598539" cy="1559123"/>
      </dsp:txXfrm>
    </dsp:sp>
    <dsp:sp modelId="{9442752F-7EF8-4EE9-888A-9D2B5DF2E5D5}">
      <dsp:nvSpPr>
        <dsp:cNvPr id="0" name=""/>
        <dsp:cNvSpPr/>
      </dsp:nvSpPr>
      <dsp:spPr>
        <a:xfrm>
          <a:off x="8991571"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5282009"/>
        <a:ext cx="29883" cy="5976"/>
      </dsp:txXfrm>
    </dsp:sp>
    <dsp:sp modelId="{F0E0DA83-5778-4B12-83E7-FE8C7BB8A8F7}">
      <dsp:nvSpPr>
        <dsp:cNvPr id="0" name=""/>
        <dsp:cNvSpPr/>
      </dsp:nvSpPr>
      <dsp:spPr>
        <a:xfrm>
          <a:off x="6394831" y="4505435"/>
          <a:ext cx="2598539" cy="1559123"/>
        </a:xfrm>
        <a:prstGeom prst="rect">
          <a:avLst/>
        </a:prstGeom>
        <a:solidFill>
          <a:schemeClr val="tx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DOH performs contact tracing and follow-up on all identified close contacts outside the district</a:t>
          </a:r>
        </a:p>
      </dsp:txBody>
      <dsp:txXfrm>
        <a:off x="6394831" y="4505435"/>
        <a:ext cx="2598539" cy="1559123"/>
      </dsp:txXfrm>
    </dsp:sp>
    <dsp:sp modelId="{96A4C139-EA17-48C2-AB40-8363FAC3B1FA}">
      <dsp:nvSpPr>
        <dsp:cNvPr id="0" name=""/>
        <dsp:cNvSpPr/>
      </dsp:nvSpPr>
      <dsp:spPr>
        <a:xfrm>
          <a:off x="9591035" y="4505435"/>
          <a:ext cx="2598539" cy="1559123"/>
        </a:xfrm>
        <a:prstGeom prst="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Teacher may return to work with written clearance from a healthcare provider</a:t>
          </a:r>
        </a:p>
      </dsp:txBody>
      <dsp:txXfrm>
        <a:off x="9591035" y="4505435"/>
        <a:ext cx="2598539" cy="15591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E53D5-636F-4C55-A0DD-A684638AEF32}">
      <dsp:nvSpPr>
        <dsp:cNvPr id="0" name=""/>
        <dsp:cNvSpPr/>
      </dsp:nvSpPr>
      <dsp:spPr>
        <a:xfrm>
          <a:off x="2599164"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b="0" kern="1200">
            <a:ln>
              <a:solidFill>
                <a:schemeClr val="tx1"/>
              </a:solidFill>
            </a:ln>
          </a:endParaRPr>
        </a:p>
      </dsp:txBody>
      <dsp:txXfrm>
        <a:off x="2867755" y="968434"/>
        <a:ext cx="29883" cy="5976"/>
      </dsp:txXfrm>
    </dsp:sp>
    <dsp:sp modelId="{1E67C001-DFCF-4D90-A72E-4421661100F6}">
      <dsp:nvSpPr>
        <dsp:cNvPr id="0" name=""/>
        <dsp:cNvSpPr/>
      </dsp:nvSpPr>
      <dsp:spPr>
        <a:xfrm>
          <a:off x="2425" y="191860"/>
          <a:ext cx="2598539" cy="1559123"/>
        </a:xfrm>
        <a:prstGeom prst="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Employee notifies supervisor of positive result</a:t>
          </a:r>
        </a:p>
      </dsp:txBody>
      <dsp:txXfrm>
        <a:off x="2425" y="191860"/>
        <a:ext cx="2598539" cy="1559123"/>
      </dsp:txXfrm>
    </dsp:sp>
    <dsp:sp modelId="{1C4A7728-5C81-4740-97F5-9074D88CCB1A}">
      <dsp:nvSpPr>
        <dsp:cNvPr id="0" name=""/>
        <dsp:cNvSpPr/>
      </dsp:nvSpPr>
      <dsp:spPr>
        <a:xfrm>
          <a:off x="5795368"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968434"/>
        <a:ext cx="29883" cy="5976"/>
      </dsp:txXfrm>
    </dsp:sp>
    <dsp:sp modelId="{B3C00904-1CDB-4C97-B5E9-A399BCB73966}">
      <dsp:nvSpPr>
        <dsp:cNvPr id="0" name=""/>
        <dsp:cNvSpPr/>
      </dsp:nvSpPr>
      <dsp:spPr>
        <a:xfrm>
          <a:off x="3198628" y="191860"/>
          <a:ext cx="2598539" cy="1559123"/>
        </a:xfrm>
        <a:prstGeom prst="rect">
          <a:avLst/>
        </a:prstGeom>
        <a:solidFill>
          <a:schemeClr val="accent2"/>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Supervisor reports the case via the COVID-19 Dashboard</a:t>
          </a:r>
        </a:p>
      </dsp:txBody>
      <dsp:txXfrm>
        <a:off x="3198628" y="191860"/>
        <a:ext cx="2598539" cy="1559123"/>
      </dsp:txXfrm>
    </dsp:sp>
    <dsp:sp modelId="{E6DACF21-DA01-4A05-91B1-57C295A27BBC}">
      <dsp:nvSpPr>
        <dsp:cNvPr id="0" name=""/>
        <dsp:cNvSpPr/>
      </dsp:nvSpPr>
      <dsp:spPr>
        <a:xfrm>
          <a:off x="8991571" y="925702"/>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968434"/>
        <a:ext cx="29883" cy="5976"/>
      </dsp:txXfrm>
    </dsp:sp>
    <dsp:sp modelId="{999ECCB1-92D0-4DB2-8B96-94EA1899D40C}">
      <dsp:nvSpPr>
        <dsp:cNvPr id="0" name=""/>
        <dsp:cNvSpPr/>
      </dsp:nvSpPr>
      <dsp:spPr>
        <a:xfrm>
          <a:off x="6394831" y="191860"/>
          <a:ext cx="2598539"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a:latin typeface="+mn-lt"/>
            </a:rPr>
            <a:t>COVID Team contacts Principal and teacher to gather more information </a:t>
          </a:r>
        </a:p>
      </dsp:txBody>
      <dsp:txXfrm>
        <a:off x="6394831" y="191860"/>
        <a:ext cx="2598539" cy="1559123"/>
      </dsp:txXfrm>
    </dsp:sp>
    <dsp:sp modelId="{88A5BEF4-9884-4D70-9ABA-69904C425910}">
      <dsp:nvSpPr>
        <dsp:cNvPr id="0" name=""/>
        <dsp:cNvSpPr/>
      </dsp:nvSpPr>
      <dsp:spPr>
        <a:xfrm>
          <a:off x="1301695" y="1749184"/>
          <a:ext cx="9588609" cy="567063"/>
        </a:xfrm>
        <a:custGeom>
          <a:avLst/>
          <a:gdLst/>
          <a:ahLst/>
          <a:cxnLst/>
          <a:rect l="0" t="0" r="0" b="0"/>
          <a:pathLst>
            <a:path>
              <a:moveTo>
                <a:pt x="9588609" y="0"/>
              </a:moveTo>
              <a:lnTo>
                <a:pt x="9588609"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2029727"/>
        <a:ext cx="480360" cy="5976"/>
      </dsp:txXfrm>
    </dsp:sp>
    <dsp:sp modelId="{1A6A449C-7B44-4F5D-9CFD-A0886594599A}">
      <dsp:nvSpPr>
        <dsp:cNvPr id="0" name=""/>
        <dsp:cNvSpPr/>
      </dsp:nvSpPr>
      <dsp:spPr>
        <a:xfrm>
          <a:off x="9591035" y="191860"/>
          <a:ext cx="2598539" cy="1559123"/>
        </a:xfrm>
        <a:prstGeom prst="rect">
          <a:avLst/>
        </a:prstGeom>
        <a:solidFill>
          <a:schemeClr val="accent4"/>
        </a:solidFill>
        <a:ln w="76200">
          <a:solidFill>
            <a:schemeClr val="tx1"/>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en-US" sz="1800" kern="1200">
              <a:latin typeface="+mn-lt"/>
            </a:rPr>
            <a:t>COVID Team notifies Department of Health</a:t>
          </a:r>
        </a:p>
      </dsp:txBody>
      <dsp:txXfrm>
        <a:off x="9591035" y="191860"/>
        <a:ext cx="2598539" cy="1559123"/>
      </dsp:txXfrm>
    </dsp:sp>
    <dsp:sp modelId="{7122840E-D673-4328-8E66-4C984E86CEA4}">
      <dsp:nvSpPr>
        <dsp:cNvPr id="0" name=""/>
        <dsp:cNvSpPr/>
      </dsp:nvSpPr>
      <dsp:spPr>
        <a:xfrm>
          <a:off x="2599164"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3125221"/>
        <a:ext cx="29883" cy="5976"/>
      </dsp:txXfrm>
    </dsp:sp>
    <dsp:sp modelId="{58EF68E1-9201-48DA-93A7-176C8EA03508}">
      <dsp:nvSpPr>
        <dsp:cNvPr id="0" name=""/>
        <dsp:cNvSpPr/>
      </dsp:nvSpPr>
      <dsp:spPr>
        <a:xfrm>
          <a:off x="2425" y="2348648"/>
          <a:ext cx="2598539" cy="1559123"/>
        </a:xfrm>
        <a:prstGeom prst="rect">
          <a:avLst/>
        </a:prstGeom>
        <a:solidFill>
          <a:schemeClr val="tx1"/>
        </a:solidFill>
        <a:ln w="76200">
          <a:solidFill>
            <a:schemeClr val="accent5"/>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Employee is directed to isolate per DOH recommendations</a:t>
          </a:r>
        </a:p>
      </dsp:txBody>
      <dsp:txXfrm>
        <a:off x="2425" y="2348648"/>
        <a:ext cx="2598539" cy="1559123"/>
      </dsp:txXfrm>
    </dsp:sp>
    <dsp:sp modelId="{CDE6BFB4-C8AF-43DA-A452-33975DB3DC3E}">
      <dsp:nvSpPr>
        <dsp:cNvPr id="0" name=""/>
        <dsp:cNvSpPr/>
      </dsp:nvSpPr>
      <dsp:spPr>
        <a:xfrm>
          <a:off x="5795368"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3125221"/>
        <a:ext cx="29883" cy="5976"/>
      </dsp:txXfrm>
    </dsp:sp>
    <dsp:sp modelId="{B2057BB2-545A-400F-B0BE-D4CAD33471DC}">
      <dsp:nvSpPr>
        <dsp:cNvPr id="0" name=""/>
        <dsp:cNvSpPr/>
      </dsp:nvSpPr>
      <dsp:spPr>
        <a:xfrm>
          <a:off x="3198628" y="2348648"/>
          <a:ext cx="2598539" cy="1559123"/>
        </a:xfrm>
        <a:prstGeom prst="rect">
          <a:avLst/>
        </a:prstGeom>
        <a:solidFill>
          <a:schemeClr val="tx1"/>
        </a:solidFill>
        <a:ln w="76200">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DOH performs contact tracing inside the  district and makes recommendations</a:t>
          </a:r>
          <a:endParaRPr lang="en-US" sz="1800" kern="1200">
            <a:latin typeface="+mn-lt"/>
          </a:endParaRPr>
        </a:p>
      </dsp:txBody>
      <dsp:txXfrm>
        <a:off x="3198628" y="2348648"/>
        <a:ext cx="2598539" cy="1559123"/>
      </dsp:txXfrm>
    </dsp:sp>
    <dsp:sp modelId="{7E08E737-2045-40D0-BCE3-6C676E882F17}">
      <dsp:nvSpPr>
        <dsp:cNvPr id="0" name=""/>
        <dsp:cNvSpPr/>
      </dsp:nvSpPr>
      <dsp:spPr>
        <a:xfrm>
          <a:off x="8991571" y="3082490"/>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9260161" y="3125221"/>
        <a:ext cx="29883" cy="5976"/>
      </dsp:txXfrm>
    </dsp:sp>
    <dsp:sp modelId="{13960BF2-FBA5-4328-9901-035C182AA56A}">
      <dsp:nvSpPr>
        <dsp:cNvPr id="0" name=""/>
        <dsp:cNvSpPr/>
      </dsp:nvSpPr>
      <dsp:spPr>
        <a:xfrm>
          <a:off x="6394831" y="2348648"/>
          <a:ext cx="2598539" cy="1559123"/>
        </a:xfrm>
        <a:prstGeom prst="rect">
          <a:avLst/>
        </a:prstGeom>
        <a:solidFill>
          <a:schemeClr val="accent4"/>
        </a:solidFill>
        <a:ln w="76200">
          <a:solidFill>
            <a:schemeClr val="accent2"/>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COVID Team provides DOH “confirmed case” letter for distribution</a:t>
          </a:r>
        </a:p>
      </dsp:txBody>
      <dsp:txXfrm>
        <a:off x="6394831" y="2348648"/>
        <a:ext cx="2598539" cy="1559123"/>
      </dsp:txXfrm>
    </dsp:sp>
    <dsp:sp modelId="{10AE52A1-EBE2-4739-8471-B244A69D95CA}">
      <dsp:nvSpPr>
        <dsp:cNvPr id="0" name=""/>
        <dsp:cNvSpPr/>
      </dsp:nvSpPr>
      <dsp:spPr>
        <a:xfrm>
          <a:off x="1301695" y="3905971"/>
          <a:ext cx="9588609" cy="567063"/>
        </a:xfrm>
        <a:custGeom>
          <a:avLst/>
          <a:gdLst/>
          <a:ahLst/>
          <a:cxnLst/>
          <a:rect l="0" t="0" r="0" b="0"/>
          <a:pathLst>
            <a:path>
              <a:moveTo>
                <a:pt x="9588609" y="0"/>
              </a:moveTo>
              <a:lnTo>
                <a:pt x="9588609" y="300631"/>
              </a:lnTo>
              <a:lnTo>
                <a:pt x="0" y="300631"/>
              </a:lnTo>
              <a:lnTo>
                <a:pt x="0" y="567063"/>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55819" y="4186515"/>
        <a:ext cx="480360" cy="5976"/>
      </dsp:txXfrm>
    </dsp:sp>
    <dsp:sp modelId="{199DECE3-92F0-4E5B-AC17-570DDA5F0AE2}">
      <dsp:nvSpPr>
        <dsp:cNvPr id="0" name=""/>
        <dsp:cNvSpPr/>
      </dsp:nvSpPr>
      <dsp:spPr>
        <a:xfrm>
          <a:off x="9591035" y="2348648"/>
          <a:ext cx="2598539" cy="1559123"/>
        </a:xfrm>
        <a:prstGeom prst="rect">
          <a:avLst/>
        </a:prstGeom>
        <a:solidFill>
          <a:schemeClr val="accent6"/>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n-lt"/>
            </a:rPr>
            <a:t>Affected workspace(s) disinfected per protocol</a:t>
          </a:r>
        </a:p>
      </dsp:txBody>
      <dsp:txXfrm>
        <a:off x="9591035" y="2348648"/>
        <a:ext cx="2598539" cy="1559123"/>
      </dsp:txXfrm>
    </dsp:sp>
    <dsp:sp modelId="{559FB246-59B1-4492-8D41-211173E20442}">
      <dsp:nvSpPr>
        <dsp:cNvPr id="0" name=""/>
        <dsp:cNvSpPr/>
      </dsp:nvSpPr>
      <dsp:spPr>
        <a:xfrm>
          <a:off x="2599164"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867755" y="5282009"/>
        <a:ext cx="29883" cy="5976"/>
      </dsp:txXfrm>
    </dsp:sp>
    <dsp:sp modelId="{307840DF-891C-484B-8ECD-84BD314CE731}">
      <dsp:nvSpPr>
        <dsp:cNvPr id="0" name=""/>
        <dsp:cNvSpPr/>
      </dsp:nvSpPr>
      <dsp:spPr>
        <a:xfrm>
          <a:off x="2425" y="4505435"/>
          <a:ext cx="2598539" cy="1559123"/>
        </a:xfrm>
        <a:prstGeom prst="rect">
          <a:avLst/>
        </a:prstGeom>
        <a:solidFill>
          <a:schemeClr val="accent4"/>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COVID Team follows up with all identified close contacts within the district aligned to DOH recommendations</a:t>
          </a:r>
        </a:p>
      </dsp:txBody>
      <dsp:txXfrm>
        <a:off x="2425" y="4505435"/>
        <a:ext cx="2598539" cy="1559123"/>
      </dsp:txXfrm>
    </dsp:sp>
    <dsp:sp modelId="{9442752F-7EF8-4EE9-888A-9D2B5DF2E5D5}">
      <dsp:nvSpPr>
        <dsp:cNvPr id="0" name=""/>
        <dsp:cNvSpPr/>
      </dsp:nvSpPr>
      <dsp:spPr>
        <a:xfrm>
          <a:off x="5795368" y="5239277"/>
          <a:ext cx="567063" cy="91440"/>
        </a:xfrm>
        <a:custGeom>
          <a:avLst/>
          <a:gdLst/>
          <a:ahLst/>
          <a:cxnLst/>
          <a:rect l="0" t="0" r="0" b="0"/>
          <a:pathLst>
            <a:path>
              <a:moveTo>
                <a:pt x="0" y="45720"/>
              </a:moveTo>
              <a:lnTo>
                <a:pt x="567063" y="45720"/>
              </a:lnTo>
            </a:path>
          </a:pathLst>
        </a:custGeom>
        <a:noFill/>
        <a:ln w="6350" cap="flat" cmpd="sng" algn="ctr">
          <a:solidFill>
            <a:schemeClr val="tx1"/>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063958" y="5282009"/>
        <a:ext cx="29883" cy="5976"/>
      </dsp:txXfrm>
    </dsp:sp>
    <dsp:sp modelId="{F0E0DA83-5778-4B12-83E7-FE8C7BB8A8F7}">
      <dsp:nvSpPr>
        <dsp:cNvPr id="0" name=""/>
        <dsp:cNvSpPr/>
      </dsp:nvSpPr>
      <dsp:spPr>
        <a:xfrm>
          <a:off x="3198628" y="4505435"/>
          <a:ext cx="2598539" cy="1559123"/>
        </a:xfrm>
        <a:prstGeom prst="rect">
          <a:avLst/>
        </a:prstGeom>
        <a:solidFill>
          <a:schemeClr val="tx1"/>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DOH performs contact tracing and follow-up on all identified close contacts outside the district</a:t>
          </a:r>
        </a:p>
      </dsp:txBody>
      <dsp:txXfrm>
        <a:off x="3198628" y="4505435"/>
        <a:ext cx="2598539" cy="1559123"/>
      </dsp:txXfrm>
    </dsp:sp>
    <dsp:sp modelId="{96A4C139-EA17-48C2-AB40-8363FAC3B1FA}">
      <dsp:nvSpPr>
        <dsp:cNvPr id="0" name=""/>
        <dsp:cNvSpPr/>
      </dsp:nvSpPr>
      <dsp:spPr>
        <a:xfrm>
          <a:off x="6394831" y="4505435"/>
          <a:ext cx="2598539" cy="1559123"/>
        </a:xfrm>
        <a:prstGeom prst="rect">
          <a:avLst/>
        </a:prstGeom>
        <a:solidFill>
          <a:schemeClr val="accent5"/>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latin typeface="+mn-lt"/>
            </a:rPr>
            <a:t>Employee may return to work with written clearance from a healthcare provider</a:t>
          </a:r>
        </a:p>
      </dsp:txBody>
      <dsp:txXfrm>
        <a:off x="6394831" y="4505435"/>
        <a:ext cx="2598539" cy="155912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C236F39-9B21-481A-B6FE-F0C7C64BBBCB}" type="datetimeFigureOut">
              <a:rPr lang="en-US" smtClean="0"/>
              <a:t>8/13/2020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795CA1C-0B4B-4CA5-AE4B-534850B42B8C}" type="slidenum">
              <a:rPr lang="en-US" smtClean="0"/>
              <a:t>‹#›</a:t>
            </a:fld>
            <a:endParaRPr lang="en-US"/>
          </a:p>
        </p:txBody>
      </p:sp>
    </p:spTree>
    <p:extLst>
      <p:ext uri="{BB962C8B-B14F-4D97-AF65-F5344CB8AC3E}">
        <p14:creationId xmlns:p14="http://schemas.microsoft.com/office/powerpoint/2010/main" val="3973477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Hendrick</a:t>
            </a:r>
          </a:p>
        </p:txBody>
      </p:sp>
      <p:sp>
        <p:nvSpPr>
          <p:cNvPr id="4" name="Slide Number Placeholder 3"/>
          <p:cNvSpPr>
            <a:spLocks noGrp="1"/>
          </p:cNvSpPr>
          <p:nvPr>
            <p:ph type="sldNum" sz="quarter" idx="5"/>
          </p:nvPr>
        </p:nvSpPr>
        <p:spPr/>
        <p:txBody>
          <a:bodyPr/>
          <a:lstStyle/>
          <a:p>
            <a:pPr defTabSz="931774">
              <a:defRPr/>
            </a:pPr>
            <a:fld id="{428C7E62-C4E9-4DB8-AE4B-E857B47A0BCA}" type="slidenum">
              <a:rPr lang="en-US">
                <a:solidFill>
                  <a:prstClr val="black"/>
                </a:solidFill>
                <a:latin typeface="Calibri" panose="020F0502020204030204"/>
              </a:rPr>
              <a:pPr defTabSz="931774">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4231566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Hendrick</a:t>
            </a:r>
          </a:p>
        </p:txBody>
      </p:sp>
      <p:sp>
        <p:nvSpPr>
          <p:cNvPr id="4" name="Slide Number Placeholder 3"/>
          <p:cNvSpPr>
            <a:spLocks noGrp="1"/>
          </p:cNvSpPr>
          <p:nvPr>
            <p:ph type="sldNum" sz="quarter" idx="5"/>
          </p:nvPr>
        </p:nvSpPr>
        <p:spPr/>
        <p:txBody>
          <a:bodyPr/>
          <a:lstStyle/>
          <a:p>
            <a:pPr defTabSz="931774">
              <a:defRPr/>
            </a:pPr>
            <a:fld id="{428C7E62-C4E9-4DB8-AE4B-E857B47A0BCA}" type="slidenum">
              <a:rPr lang="en-US">
                <a:solidFill>
                  <a:prstClr val="black"/>
                </a:solidFill>
                <a:latin typeface="Calibri" panose="020F0502020204030204"/>
              </a:rPr>
              <a:pPr defTabSz="931774">
                <a:defRPr/>
              </a:pPr>
              <a:t>17</a:t>
            </a:fld>
            <a:endParaRPr lang="en-US">
              <a:solidFill>
                <a:prstClr val="black"/>
              </a:solidFill>
              <a:latin typeface="Calibri" panose="020F0502020204030204"/>
            </a:endParaRPr>
          </a:p>
        </p:txBody>
      </p:sp>
    </p:spTree>
    <p:extLst>
      <p:ext uri="{BB962C8B-B14F-4D97-AF65-F5344CB8AC3E}">
        <p14:creationId xmlns:p14="http://schemas.microsoft.com/office/powerpoint/2010/main" val="742488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0C963-6134-48CF-A7DB-214F883FF2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B22BDE-2951-4965-BF39-7C4AFFA9C8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E87C9A-7B20-4748-923F-842C3574948D}"/>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5F692B7A-C104-4AB1-8E06-23F7F305C1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FDF1CC-D631-4B06-897C-2B5438A94CE4}"/>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3455926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B0E62-0C2C-4FB2-80B8-BFF95DC861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6CF2E5-9EAB-41B6-B920-99F082B573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D6EDF7-4679-4039-9064-62B91B123BFE}"/>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996FB3FD-A12A-468C-8A66-D075B7D283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BFED4F-117C-4163-88D9-4EC0DDFDC8C0}"/>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765390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DDA8D5-0636-4BA1-BE9D-7701B4BE4D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71C0C4C-7C28-47E6-9C0F-BD0E500905B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77532-8C83-49D8-BD39-A26F9EB13C95}"/>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32C683C9-D5E6-48FD-BD72-36F2BE1202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C603E6-78EC-45F7-B84F-E64F291CCF20}"/>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854621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80921-4B05-4021-B956-BE27592368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69260B-150F-454B-81B8-BE0A6D53D9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0F73EC-F373-4D08-A3E6-924575CBD1D9}"/>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31E0463D-8A78-4FEA-A44B-9E7255252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6BD51A-C3D3-4B0C-8172-7264C1BD377F}"/>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4192981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FE285-0BCC-4D93-84F2-8BBB129B71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841C3C-AD9A-4CFB-B884-41F6FB7DC6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7F2D33-DB01-4D56-9BEA-252165D54D5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46A93044-D400-4C9D-98BB-D18282027A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EE32AD-16DC-47CF-B2CB-7A1468718803}"/>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735993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32FAB-4B8D-4B8C-AA4F-0EFD150890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400C67-E75F-4189-8EE3-020D68947E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252B74-681A-49A0-8396-3E981CC93DD9}"/>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85199BBA-D436-4614-89E1-3BED5AC97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68C0F-E825-4CE6-94BE-F06F03BB7DB9}"/>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170765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DD410-F99D-4638-A9FC-776B6C998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05FC77-6F26-4358-9D3B-DEB017ED6B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A0F54AE-FAE1-4EDE-9BC5-190386B0B0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258E9F-C2D9-4901-8126-10CD4A584AD0}"/>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6" name="Footer Placeholder 5">
            <a:extLst>
              <a:ext uri="{FF2B5EF4-FFF2-40B4-BE49-F238E27FC236}">
                <a16:creationId xmlns:a16="http://schemas.microsoft.com/office/drawing/2014/main" id="{308E3365-3869-40E1-9574-6199988BDA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20E64-D953-45D9-8768-4E0348694A76}"/>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404992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DB9EF-F0C3-4683-96F3-D2BB6C35A5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428E9E-420C-410C-A84D-8352BA0003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BD01A7-64FE-489D-8F2D-5A66BAEF9B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A3252F-0B23-4E8F-BC47-234D3CCB5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AFB143-9580-4527-979A-A605C53FD5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4B76C-CDB9-4B90-9D88-196C9F50583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8" name="Footer Placeholder 7">
            <a:extLst>
              <a:ext uri="{FF2B5EF4-FFF2-40B4-BE49-F238E27FC236}">
                <a16:creationId xmlns:a16="http://schemas.microsoft.com/office/drawing/2014/main" id="{82E667ED-B45C-49E3-91AF-B5B8A74509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A4098D-5BF3-46D6-9A7F-F3E6993C7780}"/>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2426052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C3B59-59CE-40F8-A986-CFAC053D3B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F1B6D52-8FC5-4549-974A-5911B2C6FBBB}"/>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4" name="Footer Placeholder 3">
            <a:extLst>
              <a:ext uri="{FF2B5EF4-FFF2-40B4-BE49-F238E27FC236}">
                <a16:creationId xmlns:a16="http://schemas.microsoft.com/office/drawing/2014/main" id="{6CFA86C8-2373-4263-9AD1-C166F93A62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C4098A8-CB7D-478A-83F4-468221B38FDB}"/>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569402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7C28FF-15B2-45FE-BB75-312B07FF887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3" name="Footer Placeholder 2">
            <a:extLst>
              <a:ext uri="{FF2B5EF4-FFF2-40B4-BE49-F238E27FC236}">
                <a16:creationId xmlns:a16="http://schemas.microsoft.com/office/drawing/2014/main" id="{4B214F47-C159-4AAB-93E7-97F7E6E93D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D88A6E-550F-42D5-95CE-43BB9EF5B922}"/>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61248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9873F-51C8-4CA7-9AD7-8353010BEB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81895B-48A5-464E-8BFD-DE5C618976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F4DCC2-B296-4142-8A37-5A720BD172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9D2AE-B699-4A53-A6F1-E7BE9008A8A1}"/>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6" name="Footer Placeholder 5">
            <a:extLst>
              <a:ext uri="{FF2B5EF4-FFF2-40B4-BE49-F238E27FC236}">
                <a16:creationId xmlns:a16="http://schemas.microsoft.com/office/drawing/2014/main" id="{0E3FC735-1E1F-4892-A23D-445A98E51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23B5E2-67C4-4157-A022-D5756F965B8A}"/>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619207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C5A3-674C-458B-B336-5F27DEADA5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1CF66-32B4-420B-9020-5678A01A55E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90E64E-A91E-48B1-B82C-2BF98EA8EF81}"/>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128A8A3F-EF8D-402F-90DC-60B19DA04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490AAD-9F2F-4E50-8DE6-DDC4A1917617}"/>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984768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82B67-12CD-4320-8C00-777AB5CC7B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C330DE-418D-4B1A-B3BD-775EEF23C3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3B479C-DDDB-4E8C-9390-BEC4E13587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BCDE3-C819-4B29-957F-1E3F7C612978}"/>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6" name="Footer Placeholder 5">
            <a:extLst>
              <a:ext uri="{FF2B5EF4-FFF2-40B4-BE49-F238E27FC236}">
                <a16:creationId xmlns:a16="http://schemas.microsoft.com/office/drawing/2014/main" id="{40918F6E-D111-4419-A904-E99198C154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BEAAF-717A-4B00-8E94-EC7D0102CAE2}"/>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36110512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152A3-B695-474A-88C7-2FBF26655B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1EC83E-B510-413A-AE54-7F41684491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D1DF9-1569-419A-BCEC-B6C7669CA18F}"/>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F5A8744A-AFE4-42B7-995E-FA3DE9ED2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8FD60-48E4-49C8-BDA1-FD59290BC1B5}"/>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2133216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120A4B-0626-4DFC-A307-F0B4BA6E01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628159-9006-419A-A540-17B0259566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21F51-9702-4BF0-9F1E-5BE282F1C0D5}"/>
              </a:ext>
            </a:extLst>
          </p:cNvPr>
          <p:cNvSpPr>
            <a:spLocks noGrp="1"/>
          </p:cNvSpPr>
          <p:nvPr>
            <p:ph type="dt" sz="half" idx="10"/>
          </p:nvPr>
        </p:nvSpPr>
        <p:spPr/>
        <p:txBody>
          <a:body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60EB78A4-00C8-48F5-A2EA-098E1C5BD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0FDEC-2580-464E-B042-504B41C39A09}"/>
              </a:ext>
            </a:extLst>
          </p:cNvPr>
          <p:cNvSpPr>
            <a:spLocks noGrp="1"/>
          </p:cNvSpPr>
          <p:nvPr>
            <p:ph type="sldNum" sz="quarter" idx="12"/>
          </p:nvPr>
        </p:nvSpPr>
        <p:spPr/>
        <p:txBody>
          <a:bodyPr/>
          <a:lstStyle/>
          <a:p>
            <a:fld id="{86B5CD94-7691-40F1-A410-696041054800}" type="slidenum">
              <a:rPr lang="en-US" smtClean="0"/>
              <a:t>‹#›</a:t>
            </a:fld>
            <a:endParaRPr lang="en-US"/>
          </a:p>
        </p:txBody>
      </p:sp>
    </p:spTree>
    <p:extLst>
      <p:ext uri="{BB962C8B-B14F-4D97-AF65-F5344CB8AC3E}">
        <p14:creationId xmlns:p14="http://schemas.microsoft.com/office/powerpoint/2010/main" val="8075196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F1B3F-ED8B-45E5-BB11-F6D8718183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F0CB3E-00C1-48A2-B331-FC5CE0A2D5C5}"/>
              </a:ext>
            </a:extLst>
          </p:cNvPr>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405A8-0850-4F53-A8A7-C69FA9695D9D}"/>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C4DCF164-917B-47D8-85F7-90BEECF3E8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B29B65-2EF1-492B-BF7D-919C55241E51}"/>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7285508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C8831-8D3D-41D6-BB8A-298F6C6F8A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7BC85A-CF75-4791-87C8-2CAFA81ADD1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08AC9-CA7B-4F37-A72C-417CBCFA75AF}"/>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420C2AD8-DD58-45CF-8A3F-A5AE0B82CB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879235-0F60-4C32-B7F1-9D98FDC461FE}"/>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18899118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BC419-B2CD-468F-9292-378B86F3E4E2}"/>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A452F5-E7A6-43A6-B9DF-5BC4199BE668}"/>
              </a:ext>
            </a:extLst>
          </p:cNvPr>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A983760-71FD-4F10-924A-702E5922E334}"/>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E1E288B9-1BD2-46C5-AAF5-55C6F3D739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59B9F2-6F5E-4AA9-84F3-613144B02B33}"/>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38243514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C3A91-2D93-4013-BBB5-9752A9EB7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FCD4F4-CC26-4E9B-BEB0-C4850BA92FE7}"/>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19E222-B49B-4E3E-8873-F8D03FAE3D48}"/>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B9C420-CF4F-4A4E-B90D-A28F9C557341}"/>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6" name="Footer Placeholder 5">
            <a:extLst>
              <a:ext uri="{FF2B5EF4-FFF2-40B4-BE49-F238E27FC236}">
                <a16:creationId xmlns:a16="http://schemas.microsoft.com/office/drawing/2014/main" id="{0407A7D9-0537-416D-8703-4A7E1E8CEE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A03157-07D5-4A27-B6F6-D12880A7E65C}"/>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2881119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678EB-F75A-4C85-953A-2F1A8FD762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CC3C1F8-7A47-4A10-A9D8-570368BD2E46}"/>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4EB7E5C-C35C-4583-A040-DFC53FC0BF31}"/>
              </a:ext>
            </a:extLst>
          </p:cNvPr>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1171C2-C2B1-4BE4-992A-3B3C5943BB0C}"/>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7ADCC6C-803E-40F6-BCB3-47A8220CE9FE}"/>
              </a:ext>
            </a:extLst>
          </p:cNvPr>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4FE9138-E8E6-4757-A281-8C6DA4811A9E}"/>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8" name="Footer Placeholder 7">
            <a:extLst>
              <a:ext uri="{FF2B5EF4-FFF2-40B4-BE49-F238E27FC236}">
                <a16:creationId xmlns:a16="http://schemas.microsoft.com/office/drawing/2014/main" id="{E7E3094C-B9D1-4C86-BED3-B0196B5D75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9E74446-DCAE-4DA7-90DA-017079D58AAB}"/>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287448205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079C6-4F32-4A8D-9C74-9E7782E9EE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FA300E-DDAB-4DC2-A085-876910CFABB1}"/>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4" name="Footer Placeholder 3">
            <a:extLst>
              <a:ext uri="{FF2B5EF4-FFF2-40B4-BE49-F238E27FC236}">
                <a16:creationId xmlns:a16="http://schemas.microsoft.com/office/drawing/2014/main" id="{1418BD10-5DD2-4BFF-BAEA-E548C79A29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B10408-B1B4-4B28-B9C6-9F2E12D0C233}"/>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10848603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1897C-6833-420A-B574-DC8CBF1216C2}"/>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3" name="Footer Placeholder 2">
            <a:extLst>
              <a:ext uri="{FF2B5EF4-FFF2-40B4-BE49-F238E27FC236}">
                <a16:creationId xmlns:a16="http://schemas.microsoft.com/office/drawing/2014/main" id="{85510BBF-F3CD-43AA-B555-85F53A4905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55636A-271C-4636-B131-017FDFF07D1D}"/>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1262094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A368A-98DE-4A76-B14C-B3DC182785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DB34D3-3013-4088-8C9F-02B75E6E96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6E90E3B-5FB7-4AB5-9F42-88B395AA7BD5}"/>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ACFEC709-EB22-43A1-87BA-4E0100CB3B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418E45-B357-4C64-9427-57805B3483BF}"/>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74750472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3D71-6EB2-4FC3-8789-65B2D24746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C8D386-2713-409A-B503-06FCC413B9D3}"/>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BB2144-9E8B-4FD4-B3B3-D18FE3147126}"/>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B8844B-C8ED-4A82-8398-2E9469AC79AB}"/>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6" name="Footer Placeholder 5">
            <a:extLst>
              <a:ext uri="{FF2B5EF4-FFF2-40B4-BE49-F238E27FC236}">
                <a16:creationId xmlns:a16="http://schemas.microsoft.com/office/drawing/2014/main" id="{A6A4612B-9757-48B8-8B13-CAA4C0D4CE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B13-612B-4553-BAE5-44A2A433DEBB}"/>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2886497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7727C-4543-4F18-92C8-5BDA777AAC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523B5C-BAB1-446E-930C-CE19066482FA}"/>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a:p>
        </p:txBody>
      </p:sp>
      <p:sp>
        <p:nvSpPr>
          <p:cNvPr id="4" name="Text Placeholder 3">
            <a:extLst>
              <a:ext uri="{FF2B5EF4-FFF2-40B4-BE49-F238E27FC236}">
                <a16:creationId xmlns:a16="http://schemas.microsoft.com/office/drawing/2014/main" id="{456DA835-EDF1-46F5-A8C1-E63220D12B71}"/>
              </a:ext>
            </a:extLst>
          </p:cNvPr>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171E529-722A-43C0-8E1C-B33A5532A9E6}"/>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6" name="Footer Placeholder 5">
            <a:extLst>
              <a:ext uri="{FF2B5EF4-FFF2-40B4-BE49-F238E27FC236}">
                <a16:creationId xmlns:a16="http://schemas.microsoft.com/office/drawing/2014/main" id="{357D35AC-39F5-429B-8567-6AB88B41A6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21610E-41A2-4618-8079-9F21AA22923A}"/>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36153791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01BA4-2778-43F0-89B7-DE2DB222D8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7D9CF4-63CD-41C8-BC5C-5F29FC93318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71C77D-8CA8-4675-ADE7-C9D91E2C0A46}"/>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690894BD-236C-4C6E-940E-00772BC79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F07909-BB24-4711-94DC-8642342944B6}"/>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4828045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124226-54C5-4353-8237-9D9E0B82DDE3}"/>
              </a:ext>
            </a:extLst>
          </p:cNvPr>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6F2450-E83C-4218-95B4-3C121BA1F806}"/>
              </a:ext>
            </a:extLst>
          </p:cNvPr>
          <p:cNvSpPr>
            <a:spLocks noGrp="1"/>
          </p:cNvSpPr>
          <p:nvPr>
            <p:ph type="body" orient="vert" idx="1"/>
          </p:nvPr>
        </p:nvSpPr>
        <p:spPr>
          <a:xfrm>
            <a:off x="838201" y="365126"/>
            <a:ext cx="7734300" cy="581183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31FE89-1921-43AF-9AA2-5BCAAEA57E4F}"/>
              </a:ext>
            </a:extLst>
          </p:cNvPr>
          <p:cNvSpPr>
            <a:spLocks noGrp="1"/>
          </p:cNvSpPr>
          <p:nvPr>
            <p:ph type="dt" sz="half" idx="10"/>
          </p:nvPr>
        </p:nvSpPr>
        <p:spPr/>
        <p:txBody>
          <a:body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CC043297-2097-4664-9852-62CB0E2FFA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19D0C7-9C91-45BC-ABB1-8BAE3BBD2900}"/>
              </a:ext>
            </a:extLst>
          </p:cNvPr>
          <p:cNvSpPr>
            <a:spLocks noGrp="1"/>
          </p:cNvSpPr>
          <p:nvPr>
            <p:ph type="sldNum" sz="quarter" idx="12"/>
          </p:nvPr>
        </p:nvSpPr>
        <p:spPr/>
        <p:txBody>
          <a:bodyPr/>
          <a:lstStyle/>
          <a:p>
            <a:fld id="{4C13B7EF-6BEC-4144-A056-1DA41769346B}" type="slidenum">
              <a:rPr lang="en-US" smtClean="0"/>
              <a:t>‹#›</a:t>
            </a:fld>
            <a:endParaRPr lang="en-US"/>
          </a:p>
        </p:txBody>
      </p:sp>
    </p:spTree>
    <p:extLst>
      <p:ext uri="{BB962C8B-B14F-4D97-AF65-F5344CB8AC3E}">
        <p14:creationId xmlns:p14="http://schemas.microsoft.com/office/powerpoint/2010/main" val="3705530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4334A-2C93-4BBE-B882-604870D16C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B9347C-3D14-4F0D-A938-68B41FAC6E4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31B0D5-1F5E-42B6-AD4C-D02402461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ABF574-624D-4462-A740-71A47AED1E8B}"/>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6" name="Footer Placeholder 5">
            <a:extLst>
              <a:ext uri="{FF2B5EF4-FFF2-40B4-BE49-F238E27FC236}">
                <a16:creationId xmlns:a16="http://schemas.microsoft.com/office/drawing/2014/main" id="{ECC2EC39-1F48-4286-8A7B-628CC70AA8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837B9-E8EE-4C9E-A895-1062C8DB309D}"/>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77891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2A37B-B03F-4F32-8242-AEB63D3A1F1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5B4ABE9-EB53-4896-9E05-32583A04F0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EBF50CC-1414-47FE-88A7-14E0AA4ED8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EB5D07-0B91-48E0-ADB0-B3B9A39FB2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E504372-FA2B-42E2-A86C-FCD35A53E99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D4E806-78E4-4F04-A0B4-1167793F9753}"/>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8" name="Footer Placeholder 7">
            <a:extLst>
              <a:ext uri="{FF2B5EF4-FFF2-40B4-BE49-F238E27FC236}">
                <a16:creationId xmlns:a16="http://schemas.microsoft.com/office/drawing/2014/main" id="{7EE4D804-B041-44CE-81C4-A3B8E40084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221303-5E6C-494F-86C4-C1DFA5E32D98}"/>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3568933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8FF1E-60C9-4191-8F71-B0BCA1C44DC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6AC4EDA-6486-4C4D-B030-E23137861B51}"/>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4" name="Footer Placeholder 3">
            <a:extLst>
              <a:ext uri="{FF2B5EF4-FFF2-40B4-BE49-F238E27FC236}">
                <a16:creationId xmlns:a16="http://schemas.microsoft.com/office/drawing/2014/main" id="{FA169381-3AE5-442D-9381-BC28B82C336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78A41B-B57F-4169-B214-A12BE152DB60}"/>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3367193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AD088-9697-44A2-9D74-B2ACD140ECE4}"/>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3" name="Footer Placeholder 2">
            <a:extLst>
              <a:ext uri="{FF2B5EF4-FFF2-40B4-BE49-F238E27FC236}">
                <a16:creationId xmlns:a16="http://schemas.microsoft.com/office/drawing/2014/main" id="{5D30E060-8223-498B-86B1-C60D84BF83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5AE023-244D-4C1F-A35F-E9F8412A5531}"/>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050241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48EDC-A8A4-4F12-A266-9F03236B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046936-48EC-412C-9043-907EE68DE9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F15AA5-1A10-49FD-A730-BE547BE446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11094D-CA4C-4A46-99D2-EDF08FC73A1A}"/>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6" name="Footer Placeholder 5">
            <a:extLst>
              <a:ext uri="{FF2B5EF4-FFF2-40B4-BE49-F238E27FC236}">
                <a16:creationId xmlns:a16="http://schemas.microsoft.com/office/drawing/2014/main" id="{B1B05F42-BF8C-46E7-9355-4F736B5415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752026-1E28-4B56-901E-4E78D9899101}"/>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2225755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4F9E-A539-4A8A-A7FB-1B6E70C5C3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07034C-0CB1-48B3-A802-130D71AE20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4DF74A6-0858-4F8C-8F95-AF2487549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C92A2EC-10CA-421D-ABC0-43949252BCED}"/>
              </a:ext>
            </a:extLst>
          </p:cNvPr>
          <p:cNvSpPr>
            <a:spLocks noGrp="1"/>
          </p:cNvSpPr>
          <p:nvPr>
            <p:ph type="dt" sz="half" idx="10"/>
          </p:nvPr>
        </p:nvSpPr>
        <p:spPr/>
        <p:txBody>
          <a:bodyPr/>
          <a:lstStyle/>
          <a:p>
            <a:fld id="{AA159D2C-B17F-439E-953B-DE1AB065F57B}" type="datetimeFigureOut">
              <a:rPr lang="en-US" smtClean="0"/>
              <a:t>8/13/2020</a:t>
            </a:fld>
            <a:endParaRPr lang="en-US"/>
          </a:p>
        </p:txBody>
      </p:sp>
      <p:sp>
        <p:nvSpPr>
          <p:cNvPr id="6" name="Footer Placeholder 5">
            <a:extLst>
              <a:ext uri="{FF2B5EF4-FFF2-40B4-BE49-F238E27FC236}">
                <a16:creationId xmlns:a16="http://schemas.microsoft.com/office/drawing/2014/main" id="{29E886E8-A6D2-4DDD-9887-BB29AF151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B92C76-2A29-4D8D-A8CC-1D7771730938}"/>
              </a:ext>
            </a:extLst>
          </p:cNvPr>
          <p:cNvSpPr>
            <a:spLocks noGrp="1"/>
          </p:cNvSpPr>
          <p:nvPr>
            <p:ph type="sldNum" sz="quarter" idx="12"/>
          </p:nvPr>
        </p:nvSpPr>
        <p:spPr/>
        <p:txBody>
          <a:bodyPr/>
          <a:lstStyle/>
          <a:p>
            <a:fld id="{9BA99482-9F20-4683-8665-DB2C2EA908A0}" type="slidenum">
              <a:rPr lang="en-US" smtClean="0"/>
              <a:t>‹#›</a:t>
            </a:fld>
            <a:endParaRPr lang="en-US"/>
          </a:p>
        </p:txBody>
      </p:sp>
    </p:spTree>
    <p:extLst>
      <p:ext uri="{BB962C8B-B14F-4D97-AF65-F5344CB8AC3E}">
        <p14:creationId xmlns:p14="http://schemas.microsoft.com/office/powerpoint/2010/main" val="531954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FD9762-5A49-40AD-9976-24E9C3C03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CF686AB-56B2-4B2E-9384-A0668CF617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AD1555-1019-449E-9660-69CD75FBBA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159D2C-B17F-439E-953B-DE1AB065F57B}" type="datetimeFigureOut">
              <a:rPr lang="en-US" smtClean="0"/>
              <a:t>8/13/2020</a:t>
            </a:fld>
            <a:endParaRPr lang="en-US"/>
          </a:p>
        </p:txBody>
      </p:sp>
      <p:sp>
        <p:nvSpPr>
          <p:cNvPr id="5" name="Footer Placeholder 4">
            <a:extLst>
              <a:ext uri="{FF2B5EF4-FFF2-40B4-BE49-F238E27FC236}">
                <a16:creationId xmlns:a16="http://schemas.microsoft.com/office/drawing/2014/main" id="{AFDF14AF-92BC-4D6B-AAD7-7FDE3342A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90662D0-C267-4ECE-9E3B-CFA48EE060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A99482-9F20-4683-8665-DB2C2EA908A0}" type="slidenum">
              <a:rPr lang="en-US" smtClean="0"/>
              <a:t>‹#›</a:t>
            </a:fld>
            <a:endParaRPr lang="en-US"/>
          </a:p>
        </p:txBody>
      </p:sp>
    </p:spTree>
    <p:extLst>
      <p:ext uri="{BB962C8B-B14F-4D97-AF65-F5344CB8AC3E}">
        <p14:creationId xmlns:p14="http://schemas.microsoft.com/office/powerpoint/2010/main" val="553004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77F7E5-27A1-4DFC-8CB6-D807B2A8EE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5D9EF2-9F3E-4B8D-A71A-AC60AD1372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F47888-8A5C-4025-B36D-1762C78253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37DEA4-06F9-41DF-8CE1-B4DCABE0BB6C}" type="datetimeFigureOut">
              <a:rPr lang="en-US" smtClean="0"/>
              <a:t>8/13/2020</a:t>
            </a:fld>
            <a:endParaRPr lang="en-US"/>
          </a:p>
        </p:txBody>
      </p:sp>
      <p:sp>
        <p:nvSpPr>
          <p:cNvPr id="5" name="Footer Placeholder 4">
            <a:extLst>
              <a:ext uri="{FF2B5EF4-FFF2-40B4-BE49-F238E27FC236}">
                <a16:creationId xmlns:a16="http://schemas.microsoft.com/office/drawing/2014/main" id="{ABBC0E6E-0B8F-40B3-9BC0-9E9A064774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AE5C5B-EB38-4FE3-B777-D2DBC9DF4A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5CD94-7691-40F1-A410-696041054800}" type="slidenum">
              <a:rPr lang="en-US" smtClean="0"/>
              <a:t>‹#›</a:t>
            </a:fld>
            <a:endParaRPr lang="en-US"/>
          </a:p>
        </p:txBody>
      </p:sp>
    </p:spTree>
    <p:extLst>
      <p:ext uri="{BB962C8B-B14F-4D97-AF65-F5344CB8AC3E}">
        <p14:creationId xmlns:p14="http://schemas.microsoft.com/office/powerpoint/2010/main" val="3632625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F2DF2A-505E-4F15-8966-4D79A0C177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74F619-EE34-4B05-B633-E8CA9119A7CF}"/>
              </a:ext>
            </a:extLst>
          </p:cNvPr>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E6094A-25DD-43E6-951D-A4D9B3742F7D}"/>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D07D6-C5E2-41D4-9038-A4C05F7427BF}" type="datetimeFigureOut">
              <a:rPr lang="en-US" smtClean="0"/>
              <a:t>8/13/2020</a:t>
            </a:fld>
            <a:endParaRPr lang="en-US"/>
          </a:p>
        </p:txBody>
      </p:sp>
      <p:sp>
        <p:nvSpPr>
          <p:cNvPr id="5" name="Footer Placeholder 4">
            <a:extLst>
              <a:ext uri="{FF2B5EF4-FFF2-40B4-BE49-F238E27FC236}">
                <a16:creationId xmlns:a16="http://schemas.microsoft.com/office/drawing/2014/main" id="{D6EF1ECC-FE7E-4585-B94B-DB47773C1AFE}"/>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910E81-036B-4735-A2FD-671FCDE669BE}"/>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13B7EF-6BEC-4144-A056-1DA41769346B}" type="slidenum">
              <a:rPr lang="en-US" smtClean="0"/>
              <a:t>‹#›</a:t>
            </a:fld>
            <a:endParaRPr lang="en-US"/>
          </a:p>
        </p:txBody>
      </p:sp>
    </p:spTree>
    <p:extLst>
      <p:ext uri="{BB962C8B-B14F-4D97-AF65-F5344CB8AC3E}">
        <p14:creationId xmlns:p14="http://schemas.microsoft.com/office/powerpoint/2010/main" val="2574940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8.xml"/></Relationships>
</file>

<file path=ppt/slides/_rels/slide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ailto:Covid19@pcsb.org" TargetMode="External"/><Relationship Id="rId7" Type="http://schemas.openxmlformats.org/officeDocument/2006/relationships/hyperlink" Target="mailto:delaneytr@pcsb.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mailto:rileya@pcsb.org" TargetMode="External"/><Relationship Id="rId5" Type="http://schemas.openxmlformats.org/officeDocument/2006/relationships/hyperlink" Target="mailto:bratosj@pcsb.org" TargetMode="External"/><Relationship Id="rId4" Type="http://schemas.openxmlformats.org/officeDocument/2006/relationships/hyperlink" Target="mailto:dawem@pcsb.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ailto:Covid19@pcsb.org" TargetMode="External"/><Relationship Id="rId7" Type="http://schemas.openxmlformats.org/officeDocument/2006/relationships/hyperlink" Target="mailto:delaneytr@pcsb.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rileya@pcsb.org" TargetMode="External"/><Relationship Id="rId5" Type="http://schemas.openxmlformats.org/officeDocument/2006/relationships/hyperlink" Target="mailto:bratosj@pcsb.org" TargetMode="External"/><Relationship Id="rId4" Type="http://schemas.openxmlformats.org/officeDocument/2006/relationships/hyperlink" Target="mailto:dawem@pcsb.or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9.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C59648-8B04-469B-B5A6-534FD1E09883}"/>
              </a:ext>
            </a:extLst>
          </p:cNvPr>
          <p:cNvSpPr/>
          <p:nvPr/>
        </p:nvSpPr>
        <p:spPr>
          <a:xfrm>
            <a:off x="288099" y="448055"/>
            <a:ext cx="9356942" cy="576801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3" name="Rectangle 7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Rectangle 1">
            <a:extLst>
              <a:ext uri="{FF2B5EF4-FFF2-40B4-BE49-F238E27FC236}">
                <a16:creationId xmlns:a16="http://schemas.microsoft.com/office/drawing/2014/main" id="{D0E6EC4E-22DF-4EDE-B47F-BC78BA87033F}"/>
              </a:ext>
            </a:extLst>
          </p:cNvPr>
          <p:cNvSpPr/>
          <p:nvPr/>
        </p:nvSpPr>
        <p:spPr>
          <a:xfrm>
            <a:off x="9812738" y="4409991"/>
            <a:ext cx="2091163" cy="1796846"/>
          </a:xfrm>
          <a:prstGeom prst="rect">
            <a:avLst/>
          </a:prstGeom>
          <a:solidFill>
            <a:srgbClr val="E4B122"/>
          </a:solidFill>
          <a:ln>
            <a:solidFill>
              <a:srgbClr val="E4B1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A97D012-3F1B-4889-B596-1F7AD5412F9E}"/>
              </a:ext>
            </a:extLst>
          </p:cNvPr>
          <p:cNvSpPr/>
          <p:nvPr/>
        </p:nvSpPr>
        <p:spPr>
          <a:xfrm>
            <a:off x="9812738" y="448055"/>
            <a:ext cx="2091163" cy="3801257"/>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315F9321-4B6A-4E9F-A3C5-DD1DE4C0253C}"/>
              </a:ext>
            </a:extLst>
          </p:cNvPr>
          <p:cNvSpPr txBox="1">
            <a:spLocks/>
          </p:cNvSpPr>
          <p:nvPr/>
        </p:nvSpPr>
        <p:spPr>
          <a:xfrm>
            <a:off x="288099" y="3761591"/>
            <a:ext cx="9356942" cy="975442"/>
          </a:xfrm>
          <a:prstGeom prst="rect">
            <a:avLst/>
          </a:prstGeom>
        </p:spPr>
        <p:txBody>
          <a:bodyPr anchor="t"/>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dirty="0">
                <a:solidFill>
                  <a:schemeClr val="bg1"/>
                </a:solidFill>
                <a:latin typeface="Calibri  "/>
              </a:rPr>
              <a:t>COVID-19 Employee </a:t>
            </a:r>
          </a:p>
          <a:p>
            <a:pPr algn="ctr"/>
            <a:r>
              <a:rPr lang="en-US" sz="5400" dirty="0">
                <a:solidFill>
                  <a:schemeClr val="bg1"/>
                </a:solidFill>
                <a:latin typeface="Calibri  "/>
              </a:rPr>
              <a:t>Case Protocols</a:t>
            </a:r>
          </a:p>
          <a:p>
            <a:pPr algn="ctr"/>
            <a:r>
              <a:rPr lang="en-US" sz="2400" i="1" dirty="0">
                <a:solidFill>
                  <a:schemeClr val="bg1"/>
                </a:solidFill>
                <a:latin typeface="Calibri  "/>
              </a:rPr>
              <a:t>Updated August 11, 2020</a:t>
            </a:r>
          </a:p>
        </p:txBody>
      </p:sp>
      <p:sp>
        <p:nvSpPr>
          <p:cNvPr id="6" name="Rectangle 5">
            <a:extLst>
              <a:ext uri="{FF2B5EF4-FFF2-40B4-BE49-F238E27FC236}">
                <a16:creationId xmlns:a16="http://schemas.microsoft.com/office/drawing/2014/main" id="{4B65EFF7-DFD3-42C6-A879-37471F877863}"/>
              </a:ext>
            </a:extLst>
          </p:cNvPr>
          <p:cNvSpPr/>
          <p:nvPr/>
        </p:nvSpPr>
        <p:spPr>
          <a:xfrm>
            <a:off x="9807825" y="6216073"/>
            <a:ext cx="1920338" cy="18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4EA7290-288C-4418-829A-A86015CA0405}"/>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6" name="TextBox 15">
            <a:extLst>
              <a:ext uri="{FF2B5EF4-FFF2-40B4-BE49-F238E27FC236}">
                <a16:creationId xmlns:a16="http://schemas.microsoft.com/office/drawing/2014/main" id="{96B60F26-2998-48F8-9AE4-40C25231E46B}"/>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7" name="Picture 16">
            <a:extLst>
              <a:ext uri="{FF2B5EF4-FFF2-40B4-BE49-F238E27FC236}">
                <a16:creationId xmlns:a16="http://schemas.microsoft.com/office/drawing/2014/main" id="{56F111EE-32EA-417F-900F-DF24C66844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pic>
        <p:nvPicPr>
          <p:cNvPr id="7" name="Picture 6">
            <a:extLst>
              <a:ext uri="{FF2B5EF4-FFF2-40B4-BE49-F238E27FC236}">
                <a16:creationId xmlns:a16="http://schemas.microsoft.com/office/drawing/2014/main" id="{09D19C26-5CF1-4F5A-A730-32AC191F798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1760" y="1083018"/>
            <a:ext cx="4338320" cy="2190852"/>
          </a:xfrm>
          <a:prstGeom prst="rect">
            <a:avLst/>
          </a:prstGeom>
        </p:spPr>
      </p:pic>
    </p:spTree>
    <p:extLst>
      <p:ext uri="{BB962C8B-B14F-4D97-AF65-F5344CB8AC3E}">
        <p14:creationId xmlns:p14="http://schemas.microsoft.com/office/powerpoint/2010/main" val="3274505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24E1BEDE-A5C9-43A5-814E-A9AD0B87D3CF}"/>
              </a:ext>
            </a:extLst>
          </p:cNvPr>
          <p:cNvSpPr>
            <a:spLocks noGrp="1"/>
          </p:cNvSpPr>
          <p:nvPr>
            <p:ph type="body" idx="1"/>
          </p:nvPr>
        </p:nvSpPr>
        <p:spPr>
          <a:solidFill>
            <a:srgbClr val="FFC000"/>
          </a:solidFill>
        </p:spPr>
        <p:txBody>
          <a:bodyPr anchor="ctr"/>
          <a:lstStyle/>
          <a:p>
            <a:pPr algn="ctr"/>
            <a:r>
              <a:rPr lang="en-US"/>
              <a:t>Emergency Paid Sick Leave</a:t>
            </a:r>
          </a:p>
        </p:txBody>
      </p:sp>
      <p:sp>
        <p:nvSpPr>
          <p:cNvPr id="6" name="Content Placeholder 5">
            <a:extLst>
              <a:ext uri="{FF2B5EF4-FFF2-40B4-BE49-F238E27FC236}">
                <a16:creationId xmlns:a16="http://schemas.microsoft.com/office/drawing/2014/main" id="{309E764B-71E9-4C01-8CCF-77E34E4DE0C4}"/>
              </a:ext>
            </a:extLst>
          </p:cNvPr>
          <p:cNvSpPr>
            <a:spLocks noGrp="1"/>
          </p:cNvSpPr>
          <p:nvPr>
            <p:ph sz="half" idx="2"/>
          </p:nvPr>
        </p:nvSpPr>
        <p:spPr/>
        <p:txBody>
          <a:bodyPr>
            <a:noAutofit/>
          </a:bodyPr>
          <a:lstStyle/>
          <a:p>
            <a:pPr fontAlgn="base"/>
            <a:r>
              <a:rPr lang="en-US" sz="2200"/>
              <a:t>Qualified Employees:</a:t>
            </a:r>
          </a:p>
          <a:p>
            <a:pPr lvl="1" fontAlgn="base"/>
            <a:r>
              <a:rPr lang="en-US" sz="2200"/>
              <a:t>Symptomatic and </a:t>
            </a:r>
            <a:r>
              <a:rPr lang="en-US" sz="2200" b="1"/>
              <a:t>seeking a diagnosis</a:t>
            </a:r>
          </a:p>
          <a:p>
            <a:pPr lvl="1" fontAlgn="base"/>
            <a:r>
              <a:rPr lang="en-US" sz="2200"/>
              <a:t>Confirmed COVID-19 Case</a:t>
            </a:r>
          </a:p>
          <a:p>
            <a:pPr lvl="1" fontAlgn="base"/>
            <a:r>
              <a:rPr lang="en-US" sz="2200"/>
              <a:t>Confirmed Case of a Direct Household Member</a:t>
            </a:r>
          </a:p>
          <a:p>
            <a:pPr fontAlgn="base"/>
            <a:r>
              <a:rPr lang="en-US" sz="2200"/>
              <a:t>If employee is unable to telework, you qualify for up to 80 hours of Emergency Paid Sick Leave under the Family First Coronavirus Response Act (FFCRA).</a:t>
            </a:r>
          </a:p>
          <a:p>
            <a:pPr lvl="0" fontAlgn="base"/>
            <a:r>
              <a:rPr lang="en-US" sz="2200"/>
              <a:t>This is available </a:t>
            </a:r>
            <a:r>
              <a:rPr lang="en-US" sz="2200" u="sng"/>
              <a:t>one-time</a:t>
            </a:r>
            <a:r>
              <a:rPr lang="en-US" sz="2200"/>
              <a:t> through December 31, 2020</a:t>
            </a:r>
          </a:p>
        </p:txBody>
      </p:sp>
      <p:sp>
        <p:nvSpPr>
          <p:cNvPr id="7" name="Text Placeholder 6">
            <a:extLst>
              <a:ext uri="{FF2B5EF4-FFF2-40B4-BE49-F238E27FC236}">
                <a16:creationId xmlns:a16="http://schemas.microsoft.com/office/drawing/2014/main" id="{E6F03A83-2495-4ED5-8CB8-7EF497B1C81A}"/>
              </a:ext>
            </a:extLst>
          </p:cNvPr>
          <p:cNvSpPr>
            <a:spLocks noGrp="1"/>
          </p:cNvSpPr>
          <p:nvPr>
            <p:ph type="body" sz="quarter" idx="3"/>
          </p:nvPr>
        </p:nvSpPr>
        <p:spPr>
          <a:solidFill>
            <a:srgbClr val="FFC000"/>
          </a:solidFill>
        </p:spPr>
        <p:txBody>
          <a:bodyPr anchor="ctr"/>
          <a:lstStyle/>
          <a:p>
            <a:pPr algn="ctr"/>
            <a:r>
              <a:rPr lang="en-US"/>
              <a:t>Expanded FMLA</a:t>
            </a:r>
          </a:p>
        </p:txBody>
      </p:sp>
      <p:sp>
        <p:nvSpPr>
          <p:cNvPr id="8" name="Content Placeholder 7">
            <a:extLst>
              <a:ext uri="{FF2B5EF4-FFF2-40B4-BE49-F238E27FC236}">
                <a16:creationId xmlns:a16="http://schemas.microsoft.com/office/drawing/2014/main" id="{60A0EA2F-6461-418D-9BBE-0868702FCC05}"/>
              </a:ext>
            </a:extLst>
          </p:cNvPr>
          <p:cNvSpPr>
            <a:spLocks noGrp="1"/>
          </p:cNvSpPr>
          <p:nvPr>
            <p:ph sz="quarter" idx="4"/>
          </p:nvPr>
        </p:nvSpPr>
        <p:spPr>
          <a:xfrm>
            <a:off x="6172200" y="2505075"/>
            <a:ext cx="5318760" cy="3684588"/>
          </a:xfrm>
        </p:spPr>
        <p:txBody>
          <a:bodyPr>
            <a:normAutofit/>
          </a:bodyPr>
          <a:lstStyle/>
          <a:p>
            <a:pPr lvl="0" fontAlgn="base"/>
            <a:r>
              <a:rPr lang="en-US" sz="2200" b="1" i="1"/>
              <a:t>Paid expanded family and medical leave</a:t>
            </a:r>
            <a:r>
              <a:rPr lang="en-US" sz="2200" i="1"/>
              <a:t> </a:t>
            </a:r>
            <a:r>
              <a:rPr lang="en-US" sz="2200"/>
              <a:t>at two-thirds the employee’s regular rate of pay where an employee, who has been employed for at least 30 calendar days, is unable to work due to a bona fide need for leave to care for a child whose school or child care provider is closed or unavailable for reasons related to COVID-19.</a:t>
            </a:r>
            <a:endParaRPr lang="en-US" sz="2200">
              <a:solidFill>
                <a:srgbClr val="FF0000"/>
              </a:solidFill>
            </a:endParaRPr>
          </a:p>
          <a:p>
            <a:endParaRPr lang="en-US" sz="2200"/>
          </a:p>
        </p:txBody>
      </p:sp>
      <p:sp>
        <p:nvSpPr>
          <p:cNvPr id="9" name="Title 1">
            <a:extLst>
              <a:ext uri="{FF2B5EF4-FFF2-40B4-BE49-F238E27FC236}">
                <a16:creationId xmlns:a16="http://schemas.microsoft.com/office/drawing/2014/main" id="{24CCF2B8-43EF-46FC-ABCC-8959043FACBE}"/>
              </a:ext>
            </a:extLst>
          </p:cNvPr>
          <p:cNvSpPr txBox="1">
            <a:spLocks/>
          </p:cNvSpPr>
          <p:nvPr/>
        </p:nvSpPr>
        <p:spPr>
          <a:xfrm>
            <a:off x="579120" y="184965"/>
            <a:ext cx="10515600" cy="1325563"/>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a:solidFill>
                  <a:schemeClr val="accent6"/>
                </a:solidFill>
                <a:latin typeface="+mn-lt"/>
              </a:rPr>
              <a:t>Employee Leave</a:t>
            </a:r>
            <a:br>
              <a:rPr lang="en-US" b="1">
                <a:solidFill>
                  <a:schemeClr val="accent6"/>
                </a:solidFill>
                <a:latin typeface="+mn-lt"/>
              </a:rPr>
            </a:br>
            <a:r>
              <a:rPr lang="en-US" sz="4000" b="1" i="1">
                <a:solidFill>
                  <a:schemeClr val="accent6"/>
                </a:solidFill>
                <a:latin typeface="+mn-lt"/>
              </a:rPr>
              <a:t>Families First Coronavirus Response Act</a:t>
            </a:r>
          </a:p>
        </p:txBody>
      </p:sp>
      <p:sp>
        <p:nvSpPr>
          <p:cNvPr id="10" name="Rectangle 9">
            <a:extLst>
              <a:ext uri="{FF2B5EF4-FFF2-40B4-BE49-F238E27FC236}">
                <a16:creationId xmlns:a16="http://schemas.microsoft.com/office/drawing/2014/main" id="{5FECD33A-AEB5-40FD-BAA8-EFC40213AD53}"/>
              </a:ext>
            </a:extLst>
          </p:cNvPr>
          <p:cNvSpPr/>
          <p:nvPr/>
        </p:nvSpPr>
        <p:spPr>
          <a:xfrm>
            <a:off x="6280371" y="5129452"/>
            <a:ext cx="5435600" cy="1015663"/>
          </a:xfrm>
          <a:prstGeom prst="rect">
            <a:avLst/>
          </a:prstGeom>
          <a:ln w="38100">
            <a:solidFill>
              <a:srgbClr val="0B163C"/>
            </a:solidFill>
          </a:ln>
        </p:spPr>
        <p:txBody>
          <a:bodyPr wrap="square">
            <a:spAutoFit/>
          </a:bodyPr>
          <a:lstStyle/>
          <a:p>
            <a:pPr lvl="0" algn="ctr" fontAlgn="base"/>
            <a:r>
              <a:rPr lang="en-US" sz="2000"/>
              <a:t>For further information regarding Leaves of Absences, employee should refer to their Collecting Bargaining Agreement.</a:t>
            </a:r>
          </a:p>
        </p:txBody>
      </p:sp>
      <p:sp>
        <p:nvSpPr>
          <p:cNvPr id="11" name="TextBox 10">
            <a:extLst>
              <a:ext uri="{FF2B5EF4-FFF2-40B4-BE49-F238E27FC236}">
                <a16:creationId xmlns:a16="http://schemas.microsoft.com/office/drawing/2014/main" id="{FEF1F99B-BC78-449D-8181-4A3FC265FA15}"/>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2" name="TextBox 11">
            <a:extLst>
              <a:ext uri="{FF2B5EF4-FFF2-40B4-BE49-F238E27FC236}">
                <a16:creationId xmlns:a16="http://schemas.microsoft.com/office/drawing/2014/main" id="{0B26D312-021A-40CF-BECE-F76CA2B4F3DC}"/>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3" name="Picture 12">
            <a:extLst>
              <a:ext uri="{FF2B5EF4-FFF2-40B4-BE49-F238E27FC236}">
                <a16:creationId xmlns:a16="http://schemas.microsoft.com/office/drawing/2014/main" id="{D24A5894-38EA-4E07-8694-DD871FA1C52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1284137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C4AB3-FAFC-E243-AC9B-5500261B7CA8}"/>
              </a:ext>
            </a:extLst>
          </p:cNvPr>
          <p:cNvSpPr>
            <a:spLocks noGrp="1"/>
          </p:cNvSpPr>
          <p:nvPr>
            <p:ph type="title"/>
          </p:nvPr>
        </p:nvSpPr>
        <p:spPr>
          <a:xfrm>
            <a:off x="619932" y="1133059"/>
            <a:ext cx="9810427" cy="706964"/>
          </a:xfrm>
        </p:spPr>
        <p:txBody>
          <a:bodyPr>
            <a:normAutofit fontScale="90000"/>
          </a:bodyPr>
          <a:lstStyle/>
          <a:p>
            <a:r>
              <a:rPr lang="en-US" sz="4900" b="1">
                <a:solidFill>
                  <a:schemeClr val="accent6"/>
                </a:solidFill>
                <a:latin typeface="+mn-lt"/>
              </a:rPr>
              <a:t>Employee Overview:  </a:t>
            </a:r>
            <a:br>
              <a:rPr lang="en-US" b="1">
                <a:solidFill>
                  <a:schemeClr val="accent6"/>
                </a:solidFill>
                <a:latin typeface="+mn-lt"/>
              </a:rPr>
            </a:br>
            <a:r>
              <a:rPr lang="en-US" sz="3600" b="1" i="1">
                <a:solidFill>
                  <a:schemeClr val="accent6"/>
                </a:solidFill>
                <a:latin typeface="+mn-lt"/>
              </a:rPr>
              <a:t>Confirmed Employee Case</a:t>
            </a:r>
            <a:br>
              <a:rPr lang="en-US" b="1">
                <a:solidFill>
                  <a:schemeClr val="accent6"/>
                </a:solidFill>
                <a:latin typeface="+mn-lt"/>
              </a:rPr>
            </a:br>
            <a:endParaRPr lang="en-US" b="1">
              <a:solidFill>
                <a:schemeClr val="accent6"/>
              </a:solidFill>
              <a:latin typeface="+mn-lt"/>
            </a:endParaRPr>
          </a:p>
        </p:txBody>
      </p:sp>
      <p:sp>
        <p:nvSpPr>
          <p:cNvPr id="3" name="Content Placeholder 2">
            <a:extLst>
              <a:ext uri="{FF2B5EF4-FFF2-40B4-BE49-F238E27FC236}">
                <a16:creationId xmlns:a16="http://schemas.microsoft.com/office/drawing/2014/main" id="{B51FAC94-271C-194D-B6FA-B7718C1F971E}"/>
              </a:ext>
            </a:extLst>
          </p:cNvPr>
          <p:cNvSpPr>
            <a:spLocks noGrp="1"/>
          </p:cNvSpPr>
          <p:nvPr>
            <p:ph idx="1"/>
          </p:nvPr>
        </p:nvSpPr>
        <p:spPr>
          <a:xfrm>
            <a:off x="838200" y="2084992"/>
            <a:ext cx="10515600" cy="4351339"/>
          </a:xfrm>
        </p:spPr>
        <p:txBody>
          <a:bodyPr/>
          <a:lstStyle/>
          <a:p>
            <a:r>
              <a:rPr lang="en-US"/>
              <a:t>Contact supervisor</a:t>
            </a:r>
          </a:p>
          <a:p>
            <a:r>
              <a:rPr lang="en-US"/>
              <a:t>Go home or remain at home</a:t>
            </a:r>
          </a:p>
          <a:p>
            <a:r>
              <a:rPr lang="en-US"/>
              <a:t>Supervisor reports case to COVID Dashboard</a:t>
            </a:r>
          </a:p>
          <a:p>
            <a:r>
              <a:rPr lang="en-US"/>
              <a:t>COVID Team will contact the supervisor and employee with next steps</a:t>
            </a:r>
          </a:p>
          <a:p>
            <a:pPr lvl="1">
              <a:buFont typeface="Wingdings" panose="05000000000000000000" pitchFamily="2" charset="2"/>
              <a:buChar char="§"/>
            </a:pPr>
            <a:r>
              <a:rPr lang="en-US"/>
              <a:t>Employee required to isolate for 10 days</a:t>
            </a:r>
          </a:p>
          <a:p>
            <a:r>
              <a:rPr lang="en-US"/>
              <a:t>COVID Team will report case to the Department of Health</a:t>
            </a:r>
          </a:p>
          <a:p>
            <a:pPr lvl="1">
              <a:buFont typeface="Wingdings" panose="05000000000000000000" pitchFamily="2" charset="2"/>
              <a:buChar char="§"/>
            </a:pPr>
            <a:r>
              <a:rPr lang="en-US"/>
              <a:t>Department of Health will contact employee</a:t>
            </a:r>
          </a:p>
          <a:p>
            <a:r>
              <a:rPr lang="en-US"/>
              <a:t>Return to work criteria:</a:t>
            </a:r>
          </a:p>
          <a:p>
            <a:pPr lvl="1">
              <a:buFont typeface="Wingdings" panose="05000000000000000000" pitchFamily="2" charset="2"/>
              <a:buChar char="§"/>
            </a:pPr>
            <a:r>
              <a:rPr lang="en-US"/>
              <a:t>Written medical clearance from a healthcare provider</a:t>
            </a:r>
          </a:p>
          <a:p>
            <a:pPr marL="457200" lvl="1" indent="0">
              <a:buNone/>
            </a:pPr>
            <a:endParaRPr lang="en-US"/>
          </a:p>
        </p:txBody>
      </p:sp>
      <p:sp>
        <p:nvSpPr>
          <p:cNvPr id="5" name="TextBox 4">
            <a:extLst>
              <a:ext uri="{FF2B5EF4-FFF2-40B4-BE49-F238E27FC236}">
                <a16:creationId xmlns:a16="http://schemas.microsoft.com/office/drawing/2014/main" id="{0CDE18C2-056E-471D-9EC2-960AF067C6E4}"/>
              </a:ext>
            </a:extLst>
          </p:cNvPr>
          <p:cNvSpPr txBox="1"/>
          <p:nvPr/>
        </p:nvSpPr>
        <p:spPr>
          <a:xfrm>
            <a:off x="8129162" y="302062"/>
            <a:ext cx="3492371" cy="830997"/>
          </a:xfrm>
          <a:prstGeom prst="rect">
            <a:avLst/>
          </a:prstGeom>
          <a:noFill/>
          <a:ln w="57150">
            <a:solidFill>
              <a:srgbClr val="0B163C"/>
            </a:solidFill>
          </a:ln>
        </p:spPr>
        <p:txBody>
          <a:bodyPr wrap="square" rtlCol="0">
            <a:spAutoFit/>
          </a:bodyPr>
          <a:lstStyle/>
          <a:p>
            <a:pPr algn="ctr"/>
            <a:r>
              <a:rPr lang="en-US" sz="2400">
                <a:ln w="0"/>
                <a:effectLst>
                  <a:outerShdw blurRad="38100" dist="19050" dir="2700000" algn="tl" rotWithShape="0">
                    <a:schemeClr val="dk1">
                      <a:alpha val="40000"/>
                    </a:schemeClr>
                  </a:outerShdw>
                </a:effectLst>
              </a:rPr>
              <a:t>Employee Qualifies for Emergency Paid Sick Leave</a:t>
            </a:r>
          </a:p>
        </p:txBody>
      </p:sp>
      <p:sp>
        <p:nvSpPr>
          <p:cNvPr id="6" name="TextBox 5">
            <a:extLst>
              <a:ext uri="{FF2B5EF4-FFF2-40B4-BE49-F238E27FC236}">
                <a16:creationId xmlns:a16="http://schemas.microsoft.com/office/drawing/2014/main" id="{78BDE3B3-8B73-4F57-8878-B74A5D161562}"/>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7" name="TextBox 6">
            <a:extLst>
              <a:ext uri="{FF2B5EF4-FFF2-40B4-BE49-F238E27FC236}">
                <a16:creationId xmlns:a16="http://schemas.microsoft.com/office/drawing/2014/main" id="{29478ED2-9335-44C2-9092-9D3ACFACBFA6}"/>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8" name="Picture 7">
            <a:extLst>
              <a:ext uri="{FF2B5EF4-FFF2-40B4-BE49-F238E27FC236}">
                <a16:creationId xmlns:a16="http://schemas.microsoft.com/office/drawing/2014/main" id="{DE15CDEA-8846-4653-9A9C-C8B7DB9614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2959861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C4AB3-FAFC-E243-AC9B-5500261B7CA8}"/>
              </a:ext>
            </a:extLst>
          </p:cNvPr>
          <p:cNvSpPr>
            <a:spLocks noGrp="1"/>
          </p:cNvSpPr>
          <p:nvPr>
            <p:ph type="title"/>
          </p:nvPr>
        </p:nvSpPr>
        <p:spPr>
          <a:xfrm>
            <a:off x="619932" y="1133059"/>
            <a:ext cx="9810427" cy="706964"/>
          </a:xfrm>
        </p:spPr>
        <p:txBody>
          <a:bodyPr>
            <a:normAutofit fontScale="90000"/>
          </a:bodyPr>
          <a:lstStyle/>
          <a:p>
            <a:r>
              <a:rPr lang="en-US" sz="4900" b="1">
                <a:solidFill>
                  <a:schemeClr val="accent6"/>
                </a:solidFill>
                <a:latin typeface="+mn-lt"/>
              </a:rPr>
              <a:t>Employee Overview:  </a:t>
            </a:r>
            <a:br>
              <a:rPr lang="en-US" b="1">
                <a:solidFill>
                  <a:schemeClr val="accent6"/>
                </a:solidFill>
                <a:latin typeface="+mn-lt"/>
              </a:rPr>
            </a:br>
            <a:r>
              <a:rPr lang="en-US" sz="3600" b="1" i="1">
                <a:solidFill>
                  <a:schemeClr val="accent6"/>
                </a:solidFill>
                <a:latin typeface="+mn-lt"/>
              </a:rPr>
              <a:t>Confirmed Case of a Direct Household Member</a:t>
            </a:r>
            <a:br>
              <a:rPr lang="en-US" b="1">
                <a:solidFill>
                  <a:schemeClr val="accent6"/>
                </a:solidFill>
                <a:latin typeface="+mn-lt"/>
              </a:rPr>
            </a:br>
            <a:endParaRPr lang="en-US" b="1">
              <a:solidFill>
                <a:schemeClr val="accent6"/>
              </a:solidFill>
              <a:latin typeface="+mn-lt"/>
            </a:endParaRPr>
          </a:p>
        </p:txBody>
      </p:sp>
      <p:sp>
        <p:nvSpPr>
          <p:cNvPr id="3" name="Content Placeholder 2">
            <a:extLst>
              <a:ext uri="{FF2B5EF4-FFF2-40B4-BE49-F238E27FC236}">
                <a16:creationId xmlns:a16="http://schemas.microsoft.com/office/drawing/2014/main" id="{B51FAC94-271C-194D-B6FA-B7718C1F971E}"/>
              </a:ext>
            </a:extLst>
          </p:cNvPr>
          <p:cNvSpPr>
            <a:spLocks noGrp="1"/>
          </p:cNvSpPr>
          <p:nvPr>
            <p:ph idx="1"/>
          </p:nvPr>
        </p:nvSpPr>
        <p:spPr>
          <a:xfrm>
            <a:off x="838200" y="2084992"/>
            <a:ext cx="10515600" cy="4351339"/>
          </a:xfrm>
        </p:spPr>
        <p:txBody>
          <a:bodyPr/>
          <a:lstStyle/>
          <a:p>
            <a:r>
              <a:rPr lang="en-US"/>
              <a:t>Contact supervisor</a:t>
            </a:r>
          </a:p>
          <a:p>
            <a:r>
              <a:rPr lang="en-US"/>
              <a:t>Go home or remain at home</a:t>
            </a:r>
          </a:p>
          <a:p>
            <a:r>
              <a:rPr lang="en-US"/>
              <a:t>Supervisor reports case to COVID Dashboard</a:t>
            </a:r>
          </a:p>
          <a:p>
            <a:r>
              <a:rPr lang="en-US"/>
              <a:t>COVID Team will contact the employee and supervisor with next steps</a:t>
            </a:r>
          </a:p>
          <a:p>
            <a:pPr lvl="1">
              <a:buFont typeface="Wingdings" panose="05000000000000000000" pitchFamily="2" charset="2"/>
              <a:buChar char="§"/>
            </a:pPr>
            <a:r>
              <a:rPr lang="en-US"/>
              <a:t>Employee required to quarantine for 14 days</a:t>
            </a:r>
          </a:p>
          <a:p>
            <a:r>
              <a:rPr lang="en-US"/>
              <a:t>Return to work criteria:</a:t>
            </a:r>
          </a:p>
          <a:p>
            <a:pPr lvl="1">
              <a:buFont typeface="Wingdings" panose="05000000000000000000" pitchFamily="2" charset="2"/>
              <a:buChar char="§"/>
            </a:pPr>
            <a:r>
              <a:rPr lang="en-US"/>
              <a:t>Written medical clearance from a healthcare provider</a:t>
            </a:r>
          </a:p>
          <a:p>
            <a:pPr marL="457200" lvl="1" indent="0">
              <a:buNone/>
            </a:pPr>
            <a:endParaRPr lang="en-US"/>
          </a:p>
        </p:txBody>
      </p:sp>
      <p:sp>
        <p:nvSpPr>
          <p:cNvPr id="5" name="TextBox 4">
            <a:extLst>
              <a:ext uri="{FF2B5EF4-FFF2-40B4-BE49-F238E27FC236}">
                <a16:creationId xmlns:a16="http://schemas.microsoft.com/office/drawing/2014/main" id="{0CDE18C2-056E-471D-9EC2-960AF067C6E4}"/>
              </a:ext>
            </a:extLst>
          </p:cNvPr>
          <p:cNvSpPr txBox="1"/>
          <p:nvPr/>
        </p:nvSpPr>
        <p:spPr>
          <a:xfrm>
            <a:off x="8129162" y="302062"/>
            <a:ext cx="3492371" cy="830997"/>
          </a:xfrm>
          <a:prstGeom prst="rect">
            <a:avLst/>
          </a:prstGeom>
          <a:noFill/>
          <a:ln w="57150">
            <a:solidFill>
              <a:srgbClr val="0B163C"/>
            </a:solidFill>
          </a:ln>
        </p:spPr>
        <p:txBody>
          <a:bodyPr wrap="square" rtlCol="0">
            <a:spAutoFit/>
          </a:bodyPr>
          <a:lstStyle/>
          <a:p>
            <a:pPr algn="ctr"/>
            <a:r>
              <a:rPr lang="en-US" sz="2400">
                <a:ln w="0"/>
                <a:effectLst>
                  <a:outerShdw blurRad="38100" dist="19050" dir="2700000" algn="tl" rotWithShape="0">
                    <a:schemeClr val="dk1">
                      <a:alpha val="40000"/>
                    </a:schemeClr>
                  </a:outerShdw>
                </a:effectLst>
              </a:rPr>
              <a:t>Employee Qualifies for Emergency Paid Sick Leave</a:t>
            </a:r>
          </a:p>
        </p:txBody>
      </p:sp>
      <p:sp>
        <p:nvSpPr>
          <p:cNvPr id="6" name="TextBox 5">
            <a:extLst>
              <a:ext uri="{FF2B5EF4-FFF2-40B4-BE49-F238E27FC236}">
                <a16:creationId xmlns:a16="http://schemas.microsoft.com/office/drawing/2014/main" id="{78BDE3B3-8B73-4F57-8878-B74A5D161562}"/>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7" name="TextBox 6">
            <a:extLst>
              <a:ext uri="{FF2B5EF4-FFF2-40B4-BE49-F238E27FC236}">
                <a16:creationId xmlns:a16="http://schemas.microsoft.com/office/drawing/2014/main" id="{29478ED2-9335-44C2-9092-9D3ACFACBFA6}"/>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8" name="Picture 7">
            <a:extLst>
              <a:ext uri="{FF2B5EF4-FFF2-40B4-BE49-F238E27FC236}">
                <a16:creationId xmlns:a16="http://schemas.microsoft.com/office/drawing/2014/main" id="{DE15CDEA-8846-4653-9A9C-C8B7DB9614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323570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27481-A73F-1E47-AA45-EEA37796C140}"/>
              </a:ext>
            </a:extLst>
          </p:cNvPr>
          <p:cNvSpPr>
            <a:spLocks noGrp="1"/>
          </p:cNvSpPr>
          <p:nvPr>
            <p:ph type="title"/>
          </p:nvPr>
        </p:nvSpPr>
        <p:spPr>
          <a:xfrm>
            <a:off x="535021" y="838200"/>
            <a:ext cx="8761413" cy="706964"/>
          </a:xfrm>
        </p:spPr>
        <p:txBody>
          <a:bodyPr>
            <a:normAutofit fontScale="90000"/>
          </a:bodyPr>
          <a:lstStyle/>
          <a:p>
            <a:r>
              <a:rPr lang="en-US" sz="4900" b="1">
                <a:solidFill>
                  <a:schemeClr val="accent6"/>
                </a:solidFill>
                <a:latin typeface="+mn-lt"/>
              </a:rPr>
              <a:t>Employee Overview:  </a:t>
            </a:r>
            <a:br>
              <a:rPr lang="en-US" b="1">
                <a:solidFill>
                  <a:schemeClr val="accent6"/>
                </a:solidFill>
                <a:latin typeface="+mn-lt"/>
              </a:rPr>
            </a:br>
            <a:r>
              <a:rPr lang="en-US" sz="3600" b="1" i="1">
                <a:solidFill>
                  <a:schemeClr val="accent6"/>
                </a:solidFill>
                <a:latin typeface="+mn-lt"/>
              </a:rPr>
              <a:t>Symptomatic Employee</a:t>
            </a:r>
          </a:p>
        </p:txBody>
      </p:sp>
      <p:sp>
        <p:nvSpPr>
          <p:cNvPr id="3" name="Content Placeholder 2">
            <a:extLst>
              <a:ext uri="{FF2B5EF4-FFF2-40B4-BE49-F238E27FC236}">
                <a16:creationId xmlns:a16="http://schemas.microsoft.com/office/drawing/2014/main" id="{72E9BF3E-7B7D-904E-A0E7-6944CBD4FC1B}"/>
              </a:ext>
            </a:extLst>
          </p:cNvPr>
          <p:cNvSpPr>
            <a:spLocks noGrp="1"/>
          </p:cNvSpPr>
          <p:nvPr>
            <p:ph idx="1"/>
          </p:nvPr>
        </p:nvSpPr>
        <p:spPr>
          <a:xfrm>
            <a:off x="838200" y="2120265"/>
            <a:ext cx="10515600" cy="4351339"/>
          </a:xfrm>
        </p:spPr>
        <p:txBody>
          <a:bodyPr/>
          <a:lstStyle/>
          <a:p>
            <a:r>
              <a:rPr lang="en-US"/>
              <a:t>Contact supervisor</a:t>
            </a:r>
          </a:p>
          <a:p>
            <a:r>
              <a:rPr lang="en-US"/>
              <a:t>Go home or remain at home</a:t>
            </a:r>
          </a:p>
          <a:p>
            <a:r>
              <a:rPr lang="en-US"/>
              <a:t>Supervisor reports case to COVID Dashboard</a:t>
            </a:r>
          </a:p>
          <a:p>
            <a:r>
              <a:rPr lang="en-US"/>
              <a:t>COVID Team will contact the supervisor and employee with next steps</a:t>
            </a:r>
          </a:p>
          <a:p>
            <a:r>
              <a:rPr lang="en-US"/>
              <a:t>Return to work criteria:</a:t>
            </a:r>
          </a:p>
          <a:p>
            <a:pPr lvl="1">
              <a:buFont typeface="Wingdings" panose="05000000000000000000" pitchFamily="2" charset="2"/>
              <a:buChar char="§"/>
            </a:pPr>
            <a:r>
              <a:rPr lang="en-US"/>
              <a:t>Written medical clearance from a healthcare provider </a:t>
            </a:r>
            <a:r>
              <a:rPr lang="en-US" b="1"/>
              <a:t>OR </a:t>
            </a:r>
            <a:r>
              <a:rPr lang="en-US"/>
              <a:t>negative test result for COVID-19 </a:t>
            </a:r>
            <a:r>
              <a:rPr lang="en-US" b="1"/>
              <a:t>AND</a:t>
            </a:r>
          </a:p>
          <a:p>
            <a:pPr lvl="1">
              <a:buFont typeface="Wingdings" panose="05000000000000000000" pitchFamily="2" charset="2"/>
              <a:buChar char="§"/>
            </a:pPr>
            <a:r>
              <a:rPr lang="en-US"/>
              <a:t>COVID-19 Symptoms have resolved </a:t>
            </a:r>
            <a:r>
              <a:rPr lang="en-US" b="1"/>
              <a:t>AND</a:t>
            </a:r>
            <a:r>
              <a:rPr lang="en-US"/>
              <a:t> fever free for 24 hours without the use of fever-reducing medications</a:t>
            </a:r>
          </a:p>
          <a:p>
            <a:pPr lvl="1"/>
            <a:endParaRPr lang="en-US"/>
          </a:p>
          <a:p>
            <a:pPr lvl="1"/>
            <a:endParaRPr lang="en-US"/>
          </a:p>
          <a:p>
            <a:endParaRPr lang="en-US"/>
          </a:p>
        </p:txBody>
      </p:sp>
      <p:sp>
        <p:nvSpPr>
          <p:cNvPr id="6" name="TextBox 5">
            <a:extLst>
              <a:ext uri="{FF2B5EF4-FFF2-40B4-BE49-F238E27FC236}">
                <a16:creationId xmlns:a16="http://schemas.microsoft.com/office/drawing/2014/main" id="{CFA024C7-C5DF-4C45-BE2D-D5341FC041C2}"/>
              </a:ext>
            </a:extLst>
          </p:cNvPr>
          <p:cNvSpPr txBox="1"/>
          <p:nvPr/>
        </p:nvSpPr>
        <p:spPr>
          <a:xfrm>
            <a:off x="8129162" y="302062"/>
            <a:ext cx="3492371" cy="830997"/>
          </a:xfrm>
          <a:prstGeom prst="rect">
            <a:avLst/>
          </a:prstGeom>
          <a:noFill/>
          <a:ln w="57150">
            <a:solidFill>
              <a:srgbClr val="0B163C"/>
            </a:solidFill>
          </a:ln>
        </p:spPr>
        <p:txBody>
          <a:bodyPr wrap="square" rtlCol="0">
            <a:spAutoFit/>
          </a:bodyPr>
          <a:lstStyle/>
          <a:p>
            <a:pPr algn="ctr"/>
            <a:r>
              <a:rPr lang="en-US" sz="2400">
                <a:ln w="0"/>
                <a:effectLst>
                  <a:outerShdw blurRad="38100" dist="19050" dir="2700000" algn="tl" rotWithShape="0">
                    <a:schemeClr val="dk1">
                      <a:alpha val="40000"/>
                    </a:schemeClr>
                  </a:outerShdw>
                </a:effectLst>
              </a:rPr>
              <a:t>Employee Qualifies for Emergency Paid Sick Leave</a:t>
            </a:r>
          </a:p>
        </p:txBody>
      </p:sp>
    </p:spTree>
    <p:extLst>
      <p:ext uri="{BB962C8B-B14F-4D97-AF65-F5344CB8AC3E}">
        <p14:creationId xmlns:p14="http://schemas.microsoft.com/office/powerpoint/2010/main" val="25164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7F744-EB82-A74A-9535-C1B8960C11D9}"/>
              </a:ext>
            </a:extLst>
          </p:cNvPr>
          <p:cNvSpPr>
            <a:spLocks noGrp="1"/>
          </p:cNvSpPr>
          <p:nvPr>
            <p:ph type="title"/>
          </p:nvPr>
        </p:nvSpPr>
        <p:spPr>
          <a:xfrm>
            <a:off x="480629" y="1101671"/>
            <a:ext cx="11711371" cy="706964"/>
          </a:xfrm>
        </p:spPr>
        <p:txBody>
          <a:bodyPr>
            <a:noAutofit/>
          </a:bodyPr>
          <a:lstStyle/>
          <a:p>
            <a:r>
              <a:rPr lang="en-US" b="1">
                <a:solidFill>
                  <a:schemeClr val="accent6"/>
                </a:solidFill>
                <a:latin typeface="+mn-lt"/>
              </a:rPr>
              <a:t>Employee Overview:  </a:t>
            </a:r>
            <a:br>
              <a:rPr lang="en-US" sz="3200" b="1">
                <a:solidFill>
                  <a:schemeClr val="accent6"/>
                </a:solidFill>
                <a:latin typeface="+mn-lt"/>
              </a:rPr>
            </a:br>
            <a:r>
              <a:rPr lang="en-US" sz="3200" b="1" i="1">
                <a:solidFill>
                  <a:schemeClr val="accent6"/>
                </a:solidFill>
                <a:latin typeface="+mn-lt"/>
              </a:rPr>
              <a:t>Close Contact or Exposure to a Close Contact of a Confirmed Case</a:t>
            </a:r>
            <a:br>
              <a:rPr lang="en-US" sz="3200" b="1">
                <a:solidFill>
                  <a:schemeClr val="accent6"/>
                </a:solidFill>
                <a:latin typeface="+mn-lt"/>
              </a:rPr>
            </a:br>
            <a:r>
              <a:rPr lang="en-US" sz="3200" b="1">
                <a:solidFill>
                  <a:schemeClr val="accent6"/>
                </a:solidFill>
                <a:latin typeface="+mn-lt"/>
              </a:rPr>
              <a:t> </a:t>
            </a:r>
          </a:p>
        </p:txBody>
      </p:sp>
      <p:sp>
        <p:nvSpPr>
          <p:cNvPr id="3" name="Content Placeholder 2">
            <a:extLst>
              <a:ext uri="{FF2B5EF4-FFF2-40B4-BE49-F238E27FC236}">
                <a16:creationId xmlns:a16="http://schemas.microsoft.com/office/drawing/2014/main" id="{9205BBF3-9CDD-064B-B455-954CE6092B15}"/>
              </a:ext>
            </a:extLst>
          </p:cNvPr>
          <p:cNvSpPr>
            <a:spLocks noGrp="1"/>
          </p:cNvSpPr>
          <p:nvPr>
            <p:ph idx="1"/>
          </p:nvPr>
        </p:nvSpPr>
        <p:spPr>
          <a:xfrm>
            <a:off x="838200" y="1927225"/>
            <a:ext cx="10515600" cy="4351339"/>
          </a:xfrm>
        </p:spPr>
        <p:txBody>
          <a:bodyPr/>
          <a:lstStyle/>
          <a:p>
            <a:r>
              <a:rPr lang="en-US"/>
              <a:t>Contact supervisor</a:t>
            </a:r>
          </a:p>
          <a:p>
            <a:r>
              <a:rPr lang="en-US"/>
              <a:t>Remain at work</a:t>
            </a:r>
          </a:p>
          <a:p>
            <a:r>
              <a:rPr lang="en-US"/>
              <a:t>Supervisor reports case to COVID Dashboard</a:t>
            </a:r>
          </a:p>
          <a:p>
            <a:r>
              <a:rPr lang="en-US"/>
              <a:t>COVID Team will contact supervisor and employee with next steps</a:t>
            </a:r>
          </a:p>
          <a:p>
            <a:r>
              <a:rPr lang="en-US"/>
              <a:t>Employee will be advised to:</a:t>
            </a:r>
          </a:p>
          <a:p>
            <a:pPr lvl="1">
              <a:buFont typeface="Wingdings" panose="05000000000000000000" pitchFamily="2" charset="2"/>
              <a:buChar char="§"/>
            </a:pPr>
            <a:r>
              <a:rPr lang="en-US"/>
              <a:t>Monitor for symptoms</a:t>
            </a:r>
          </a:p>
          <a:p>
            <a:pPr lvl="1">
              <a:buFont typeface="Wingdings" panose="05000000000000000000" pitchFamily="2" charset="2"/>
              <a:buChar char="§"/>
            </a:pPr>
            <a:r>
              <a:rPr lang="en-US"/>
              <a:t>Follow up with healthcare provider with concerns</a:t>
            </a:r>
          </a:p>
          <a:p>
            <a:pPr lvl="1">
              <a:buFont typeface="Wingdings" panose="05000000000000000000" pitchFamily="2" charset="2"/>
              <a:buChar char="§"/>
            </a:pPr>
            <a:r>
              <a:rPr lang="en-US"/>
              <a:t>Follow social distancing guidelines and use face coverings</a:t>
            </a:r>
          </a:p>
        </p:txBody>
      </p:sp>
      <p:sp>
        <p:nvSpPr>
          <p:cNvPr id="4" name="TextBox 3">
            <a:extLst>
              <a:ext uri="{FF2B5EF4-FFF2-40B4-BE49-F238E27FC236}">
                <a16:creationId xmlns:a16="http://schemas.microsoft.com/office/drawing/2014/main" id="{98AD13FE-49B4-48A6-85CC-8E0FEF92C541}"/>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5" name="TextBox 4">
            <a:extLst>
              <a:ext uri="{FF2B5EF4-FFF2-40B4-BE49-F238E27FC236}">
                <a16:creationId xmlns:a16="http://schemas.microsoft.com/office/drawing/2014/main" id="{16430EC8-3CB4-4840-953D-A79BA030044D}"/>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6" name="Picture 5">
            <a:extLst>
              <a:ext uri="{FF2B5EF4-FFF2-40B4-BE49-F238E27FC236}">
                <a16:creationId xmlns:a16="http://schemas.microsoft.com/office/drawing/2014/main" id="{3A0CAAE5-DE15-4296-BE42-A9C2FFE1BB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2517697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0C59648-8B04-469B-B5A6-534FD1E09883}"/>
              </a:ext>
            </a:extLst>
          </p:cNvPr>
          <p:cNvSpPr/>
          <p:nvPr/>
        </p:nvSpPr>
        <p:spPr>
          <a:xfrm>
            <a:off x="288099" y="448055"/>
            <a:ext cx="9356942" cy="576801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38" y="448055"/>
            <a:ext cx="1920339"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73" name="Rectangle 7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12740" y="4419227"/>
            <a:ext cx="1920338"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Rectangle 1">
            <a:extLst>
              <a:ext uri="{FF2B5EF4-FFF2-40B4-BE49-F238E27FC236}">
                <a16:creationId xmlns:a16="http://schemas.microsoft.com/office/drawing/2014/main" id="{D0E6EC4E-22DF-4EDE-B47F-BC78BA87033F}"/>
              </a:ext>
            </a:extLst>
          </p:cNvPr>
          <p:cNvSpPr/>
          <p:nvPr/>
        </p:nvSpPr>
        <p:spPr>
          <a:xfrm>
            <a:off x="9812738" y="4409991"/>
            <a:ext cx="2091163" cy="1796846"/>
          </a:xfrm>
          <a:prstGeom prst="rect">
            <a:avLst/>
          </a:prstGeom>
          <a:solidFill>
            <a:srgbClr val="E4B122"/>
          </a:solidFill>
          <a:ln>
            <a:solidFill>
              <a:srgbClr val="E4B1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A97D012-3F1B-4889-B596-1F7AD5412F9E}"/>
              </a:ext>
            </a:extLst>
          </p:cNvPr>
          <p:cNvSpPr/>
          <p:nvPr/>
        </p:nvSpPr>
        <p:spPr>
          <a:xfrm>
            <a:off x="9812738" y="448055"/>
            <a:ext cx="2091163" cy="3801257"/>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315F9321-4B6A-4E9F-A3C5-DD1DE4C0253C}"/>
              </a:ext>
            </a:extLst>
          </p:cNvPr>
          <p:cNvSpPr txBox="1">
            <a:spLocks/>
          </p:cNvSpPr>
          <p:nvPr/>
        </p:nvSpPr>
        <p:spPr>
          <a:xfrm>
            <a:off x="284972" y="1725220"/>
            <a:ext cx="9356942" cy="975442"/>
          </a:xfrm>
          <a:prstGeom prst="rect">
            <a:avLst/>
          </a:prstGeom>
        </p:spPr>
        <p:txBody>
          <a:bodyPr anchor="t"/>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a:solidFill>
                  <a:schemeClr val="bg1"/>
                </a:solidFill>
                <a:latin typeface="Calibri  "/>
              </a:rPr>
              <a:t>Supervisor Responsibilities</a:t>
            </a:r>
          </a:p>
          <a:p>
            <a:pPr algn="ctr"/>
            <a:endParaRPr lang="en-US" sz="5400" i="1">
              <a:solidFill>
                <a:schemeClr val="bg1"/>
              </a:solidFill>
              <a:latin typeface="Calibri  "/>
            </a:endParaRPr>
          </a:p>
          <a:p>
            <a:pPr algn="ctr"/>
            <a:r>
              <a:rPr lang="en-US" sz="2600">
                <a:solidFill>
                  <a:schemeClr val="bg1"/>
                </a:solidFill>
                <a:latin typeface="+mn-lt"/>
              </a:rPr>
              <a:t>All processes that involve COVID-19 cases may necessitate case communication with the Department of Health- Pinellas, as the lead agency for case investigation, contact tracing and quarantine decisions. As always, all employee information will remain confidential, in accordance with applicable laws and regulations.</a:t>
            </a:r>
          </a:p>
          <a:p>
            <a:pPr algn="ctr"/>
            <a:endParaRPr lang="en-US" sz="5400" i="1">
              <a:solidFill>
                <a:schemeClr val="bg1"/>
              </a:solidFill>
              <a:latin typeface="Calibri  "/>
            </a:endParaRPr>
          </a:p>
        </p:txBody>
      </p:sp>
      <p:sp>
        <p:nvSpPr>
          <p:cNvPr id="6" name="Rectangle 5">
            <a:extLst>
              <a:ext uri="{FF2B5EF4-FFF2-40B4-BE49-F238E27FC236}">
                <a16:creationId xmlns:a16="http://schemas.microsoft.com/office/drawing/2014/main" id="{4B65EFF7-DFD3-42C6-A879-37471F877863}"/>
              </a:ext>
            </a:extLst>
          </p:cNvPr>
          <p:cNvSpPr/>
          <p:nvPr/>
        </p:nvSpPr>
        <p:spPr>
          <a:xfrm>
            <a:off x="9807825" y="6216073"/>
            <a:ext cx="1920338" cy="180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4EA7290-288C-4418-829A-A86015CA0405}"/>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6" name="TextBox 15">
            <a:extLst>
              <a:ext uri="{FF2B5EF4-FFF2-40B4-BE49-F238E27FC236}">
                <a16:creationId xmlns:a16="http://schemas.microsoft.com/office/drawing/2014/main" id="{96B60F26-2998-48F8-9AE4-40C25231E46B}"/>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7" name="Picture 16">
            <a:extLst>
              <a:ext uri="{FF2B5EF4-FFF2-40B4-BE49-F238E27FC236}">
                <a16:creationId xmlns:a16="http://schemas.microsoft.com/office/drawing/2014/main" id="{56F111EE-32EA-417F-900F-DF24C66844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1542816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3E6425-1F5A-4232-83CF-1950A35F313A}"/>
              </a:ext>
            </a:extLst>
          </p:cNvPr>
          <p:cNvSpPr>
            <a:spLocks noGrp="1"/>
          </p:cNvSpPr>
          <p:nvPr>
            <p:ph type="title"/>
          </p:nvPr>
        </p:nvSpPr>
        <p:spPr>
          <a:xfrm>
            <a:off x="151331" y="997330"/>
            <a:ext cx="9907069" cy="1536192"/>
          </a:xfrm>
        </p:spPr>
        <p:txBody>
          <a:bodyPr vert="horz" lIns="91440" tIns="45720" rIns="91440" bIns="45720" rtlCol="0" anchor="b">
            <a:normAutofit/>
          </a:bodyPr>
          <a:lstStyle/>
          <a:p>
            <a:pPr defTabSz="914400"/>
            <a:r>
              <a:rPr lang="en-US" sz="4900" b="1">
                <a:solidFill>
                  <a:schemeClr val="accent6"/>
                </a:solidFill>
                <a:latin typeface="+mn-lt"/>
              </a:rPr>
              <a:t>COVID Dashboard</a:t>
            </a:r>
            <a:br>
              <a:rPr lang="en-US" sz="5400" b="1">
                <a:solidFill>
                  <a:schemeClr val="accent6"/>
                </a:solidFill>
                <a:latin typeface="+mn-lt"/>
              </a:rPr>
            </a:br>
            <a:r>
              <a:rPr lang="en-US" b="1" i="1">
                <a:solidFill>
                  <a:schemeClr val="accent6"/>
                </a:solidFill>
                <a:latin typeface="+mn-lt"/>
              </a:rPr>
              <a:t>Entry Screen</a:t>
            </a:r>
            <a:endParaRPr lang="en-US" b="1">
              <a:solidFill>
                <a:schemeClr val="accent6"/>
              </a:solidFill>
              <a:latin typeface="+mn-lt"/>
            </a:endParaRPr>
          </a:p>
        </p:txBody>
      </p:sp>
      <p:sp>
        <p:nvSpPr>
          <p:cNvPr id="14" name="Rectangle 13">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6201ABCC-6633-4AAD-BF01-28FA1912E3A1}"/>
              </a:ext>
            </a:extLst>
          </p:cNvPr>
          <p:cNvSpPr/>
          <p:nvPr/>
        </p:nvSpPr>
        <p:spPr>
          <a:xfrm>
            <a:off x="331470" y="402336"/>
            <a:ext cx="1268730" cy="464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a:extLst>
              <a:ext uri="{FF2B5EF4-FFF2-40B4-BE49-F238E27FC236}">
                <a16:creationId xmlns:a16="http://schemas.microsoft.com/office/drawing/2014/main" id="{DC9E289C-B9B1-40ED-BC2B-805F987247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131" y="288169"/>
            <a:ext cx="1149120" cy="646299"/>
          </a:xfrm>
          <a:prstGeom prst="rect">
            <a:avLst/>
          </a:prstGeom>
        </p:spPr>
      </p:pic>
      <p:sp>
        <p:nvSpPr>
          <p:cNvPr id="17" name="TextBox 16">
            <a:extLst>
              <a:ext uri="{FF2B5EF4-FFF2-40B4-BE49-F238E27FC236}">
                <a16:creationId xmlns:a16="http://schemas.microsoft.com/office/drawing/2014/main" id="{CBA801E7-6418-4667-96D6-4BE94E3F977E}"/>
              </a:ext>
            </a:extLst>
          </p:cNvPr>
          <p:cNvSpPr txBox="1"/>
          <p:nvPr/>
        </p:nvSpPr>
        <p:spPr>
          <a:xfrm>
            <a:off x="8923710" y="6281554"/>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8" name="TextBox 17">
            <a:extLst>
              <a:ext uri="{FF2B5EF4-FFF2-40B4-BE49-F238E27FC236}">
                <a16:creationId xmlns:a16="http://schemas.microsoft.com/office/drawing/2014/main" id="{94C534D0-04AF-40BF-8687-807457F14BDF}"/>
              </a:ext>
            </a:extLst>
          </p:cNvPr>
          <p:cNvSpPr txBox="1"/>
          <p:nvPr/>
        </p:nvSpPr>
        <p:spPr>
          <a:xfrm>
            <a:off x="9647497" y="6589331"/>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9" name="Picture 18">
            <a:extLst>
              <a:ext uri="{FF2B5EF4-FFF2-40B4-BE49-F238E27FC236}">
                <a16:creationId xmlns:a16="http://schemas.microsoft.com/office/drawing/2014/main" id="{091CFC51-6E28-44EC-94D1-F34E3C9146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7349" y="6534807"/>
            <a:ext cx="610148" cy="343165"/>
          </a:xfrm>
          <a:prstGeom prst="rect">
            <a:avLst/>
          </a:prstGeom>
        </p:spPr>
      </p:pic>
      <p:sp>
        <p:nvSpPr>
          <p:cNvPr id="21" name="Rectangle 20">
            <a:extLst>
              <a:ext uri="{FF2B5EF4-FFF2-40B4-BE49-F238E27FC236}">
                <a16:creationId xmlns:a16="http://schemas.microsoft.com/office/drawing/2014/main" id="{7D67A4BA-5B96-4B91-89FB-EF282DE8F85F}"/>
              </a:ext>
            </a:extLst>
          </p:cNvPr>
          <p:cNvSpPr/>
          <p:nvPr/>
        </p:nvSpPr>
        <p:spPr>
          <a:xfrm>
            <a:off x="9812738" y="4409991"/>
            <a:ext cx="2091163" cy="1796846"/>
          </a:xfrm>
          <a:prstGeom prst="rect">
            <a:avLst/>
          </a:prstGeom>
          <a:solidFill>
            <a:srgbClr val="E4B122"/>
          </a:solidFill>
          <a:ln>
            <a:solidFill>
              <a:srgbClr val="E4B1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C9ACE78-E597-4E7A-B0A3-8D9D09F95136}"/>
              </a:ext>
            </a:extLst>
          </p:cNvPr>
          <p:cNvSpPr/>
          <p:nvPr/>
        </p:nvSpPr>
        <p:spPr>
          <a:xfrm>
            <a:off x="9812738" y="448055"/>
            <a:ext cx="2091163" cy="3801257"/>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Content Placeholder 4">
            <a:extLst>
              <a:ext uri="{FF2B5EF4-FFF2-40B4-BE49-F238E27FC236}">
                <a16:creationId xmlns:a16="http://schemas.microsoft.com/office/drawing/2014/main" id="{938E1745-238A-41E6-BA54-D014EBDC7DCB}"/>
              </a:ext>
            </a:extLst>
          </p:cNvPr>
          <p:cNvPicPr>
            <a:picLocks noChangeAspect="1"/>
          </p:cNvPicPr>
          <p:nvPr/>
        </p:nvPicPr>
        <p:blipFill rotWithShape="1">
          <a:blip r:embed="rId3"/>
          <a:srcRect l="1660" t="2257"/>
          <a:stretch/>
        </p:blipFill>
        <p:spPr>
          <a:xfrm>
            <a:off x="762000" y="3297936"/>
            <a:ext cx="8678371" cy="2354722"/>
          </a:xfrm>
          <a:prstGeom prst="rect">
            <a:avLst/>
          </a:prstGeom>
        </p:spPr>
      </p:pic>
      <p:sp>
        <p:nvSpPr>
          <p:cNvPr id="23" name="Rectangle 22">
            <a:extLst>
              <a:ext uri="{FF2B5EF4-FFF2-40B4-BE49-F238E27FC236}">
                <a16:creationId xmlns:a16="http://schemas.microsoft.com/office/drawing/2014/main" id="{08FA9681-9E0E-449F-9DC6-1FACEACB9DFD}"/>
              </a:ext>
            </a:extLst>
          </p:cNvPr>
          <p:cNvSpPr/>
          <p:nvPr/>
        </p:nvSpPr>
        <p:spPr>
          <a:xfrm>
            <a:off x="5665114" y="4945784"/>
            <a:ext cx="635194" cy="1535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CDB95A9-A68C-4E69-8D9E-FFD2205DA505}"/>
              </a:ext>
            </a:extLst>
          </p:cNvPr>
          <p:cNvSpPr/>
          <p:nvPr/>
        </p:nvSpPr>
        <p:spPr>
          <a:xfrm>
            <a:off x="5665114" y="5232909"/>
            <a:ext cx="635194" cy="1535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6454875E-9399-4AEB-A3FD-333767E7E3EF}"/>
              </a:ext>
            </a:extLst>
          </p:cNvPr>
          <p:cNvSpPr txBox="1"/>
          <p:nvPr/>
        </p:nvSpPr>
        <p:spPr>
          <a:xfrm>
            <a:off x="834847" y="5999787"/>
            <a:ext cx="10267805" cy="369332"/>
          </a:xfrm>
          <a:prstGeom prst="rect">
            <a:avLst/>
          </a:prstGeom>
          <a:noFill/>
        </p:spPr>
        <p:txBody>
          <a:bodyPr wrap="square" rtlCol="0">
            <a:spAutoFit/>
          </a:bodyPr>
          <a:lstStyle/>
          <a:p>
            <a:pPr marL="342900" indent="-342900">
              <a:buAutoNum type="arabicPeriod"/>
            </a:pPr>
            <a:r>
              <a:rPr lang="en-US"/>
              <a:t>Make sure “New” is checked.       2. Click “Find Employee”      3. Create case</a:t>
            </a:r>
          </a:p>
        </p:txBody>
      </p:sp>
      <p:cxnSp>
        <p:nvCxnSpPr>
          <p:cNvPr id="26" name="Straight Arrow Connector 25">
            <a:extLst>
              <a:ext uri="{FF2B5EF4-FFF2-40B4-BE49-F238E27FC236}">
                <a16:creationId xmlns:a16="http://schemas.microsoft.com/office/drawing/2014/main" id="{DC073496-9E10-4802-8CCA-FB40A6DB0199}"/>
              </a:ext>
            </a:extLst>
          </p:cNvPr>
          <p:cNvCxnSpPr>
            <a:cxnSpLocks/>
          </p:cNvCxnSpPr>
          <p:nvPr/>
        </p:nvCxnSpPr>
        <p:spPr>
          <a:xfrm flipV="1">
            <a:off x="1190836" y="4443213"/>
            <a:ext cx="2073105" cy="16542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E4C11F8-DA4E-433C-A744-CEA48190CD57}"/>
              </a:ext>
            </a:extLst>
          </p:cNvPr>
          <p:cNvCxnSpPr/>
          <p:nvPr/>
        </p:nvCxnSpPr>
        <p:spPr>
          <a:xfrm flipV="1">
            <a:off x="5344027" y="4443213"/>
            <a:ext cx="1535633" cy="1577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D42600DB-9610-490B-91D6-C107880B877A}"/>
              </a:ext>
            </a:extLst>
          </p:cNvPr>
          <p:cNvCxnSpPr/>
          <p:nvPr/>
        </p:nvCxnSpPr>
        <p:spPr>
          <a:xfrm flipV="1">
            <a:off x="8224196" y="5386472"/>
            <a:ext cx="322053" cy="6343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448806EC-B8BC-4664-BB42-A0C25E7D9F83}"/>
              </a:ext>
            </a:extLst>
          </p:cNvPr>
          <p:cNvSpPr/>
          <p:nvPr/>
        </p:nvSpPr>
        <p:spPr>
          <a:xfrm>
            <a:off x="834847" y="4305503"/>
            <a:ext cx="670687" cy="1377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C71070A-381F-4C10-84EE-1F60D3891517}"/>
              </a:ext>
            </a:extLst>
          </p:cNvPr>
          <p:cNvSpPr/>
          <p:nvPr/>
        </p:nvSpPr>
        <p:spPr>
          <a:xfrm>
            <a:off x="8324789" y="3565459"/>
            <a:ext cx="898901" cy="5230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3582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3FD412-9B7B-4DD0-86A2-31C3485B8758}"/>
              </a:ext>
            </a:extLst>
          </p:cNvPr>
          <p:cNvSpPr txBox="1"/>
          <p:nvPr/>
        </p:nvSpPr>
        <p:spPr>
          <a:xfrm>
            <a:off x="5637229" y="3030717"/>
            <a:ext cx="914400" cy="369332"/>
          </a:xfrm>
          <a:prstGeom prst="rect">
            <a:avLst/>
          </a:prstGeom>
          <a:noFill/>
        </p:spPr>
        <p:txBody>
          <a:bodyPr wrap="square" rtlCol="0">
            <a:spAutoFit/>
          </a:bodyPr>
          <a:lstStyle/>
          <a:p>
            <a:pPr defTabSz="914377">
              <a:defRPr/>
            </a:pPr>
            <a:endParaRPr lang="en-US">
              <a:solidFill>
                <a:prstClr val="black"/>
              </a:solidFill>
              <a:latin typeface="Calibri" panose="020F0502020204030204"/>
            </a:endParaRPr>
          </a:p>
        </p:txBody>
      </p:sp>
      <p:sp>
        <p:nvSpPr>
          <p:cNvPr id="23" name="Title 2">
            <a:extLst>
              <a:ext uri="{FF2B5EF4-FFF2-40B4-BE49-F238E27FC236}">
                <a16:creationId xmlns:a16="http://schemas.microsoft.com/office/drawing/2014/main" id="{F37336F1-B48D-4756-9B3E-E574864FB382}"/>
              </a:ext>
            </a:extLst>
          </p:cNvPr>
          <p:cNvSpPr txBox="1">
            <a:spLocks/>
          </p:cNvSpPr>
          <p:nvPr/>
        </p:nvSpPr>
        <p:spPr>
          <a:xfrm>
            <a:off x="0" y="100991"/>
            <a:ext cx="12328307" cy="1325563"/>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914377">
              <a:defRPr/>
            </a:pPr>
            <a:r>
              <a:rPr lang="en-US" sz="5400" b="1">
                <a:solidFill>
                  <a:schemeClr val="accent6"/>
                </a:solidFill>
                <a:latin typeface="+mn-lt"/>
              </a:rPr>
              <a:t>PINELLAS COUNTY SCHOOLS COVID TEAM</a:t>
            </a:r>
          </a:p>
          <a:p>
            <a:pPr defTabSz="914377">
              <a:defRPr/>
            </a:pPr>
            <a:r>
              <a:rPr lang="en-US" sz="3600" b="1" i="1">
                <a:solidFill>
                  <a:schemeClr val="accent6"/>
                </a:solidFill>
                <a:ea typeface="Calibri" panose="020F0502020204030204" pitchFamily="34" charset="0"/>
                <a:cs typeface="Times New Roman"/>
              </a:rPr>
              <a:t>Available to all Pinellas County Schools Employees</a:t>
            </a:r>
            <a:r>
              <a:rPr lang="en-US" sz="3600" i="1">
                <a:solidFill>
                  <a:schemeClr val="accent6"/>
                </a:solidFill>
                <a:ea typeface="Calibri" panose="020F0502020204030204" pitchFamily="34" charset="0"/>
                <a:cs typeface="Times New Roman"/>
              </a:rPr>
              <a:t>.</a:t>
            </a:r>
          </a:p>
          <a:p>
            <a:pPr defTabSz="914377">
              <a:defRPr/>
            </a:pPr>
            <a:endParaRPr lang="en-US" sz="5400" b="1">
              <a:solidFill>
                <a:schemeClr val="accent6"/>
              </a:solidFill>
              <a:latin typeface="+mn-lt"/>
            </a:endParaRPr>
          </a:p>
        </p:txBody>
      </p:sp>
      <p:sp>
        <p:nvSpPr>
          <p:cNvPr id="2" name="Rectangle 1">
            <a:extLst>
              <a:ext uri="{FF2B5EF4-FFF2-40B4-BE49-F238E27FC236}">
                <a16:creationId xmlns:a16="http://schemas.microsoft.com/office/drawing/2014/main" id="{B3D79304-52EB-464A-8D0D-F3AA85BAB30B}"/>
              </a:ext>
            </a:extLst>
          </p:cNvPr>
          <p:cNvSpPr/>
          <p:nvPr/>
        </p:nvSpPr>
        <p:spPr>
          <a:xfrm>
            <a:off x="0" y="1510528"/>
            <a:ext cx="12192000" cy="139998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821C624-9D60-4F0E-8142-031A6C018288}"/>
              </a:ext>
            </a:extLst>
          </p:cNvPr>
          <p:cNvSpPr/>
          <p:nvPr/>
        </p:nvSpPr>
        <p:spPr>
          <a:xfrm>
            <a:off x="0" y="1525521"/>
            <a:ext cx="12192000" cy="1384995"/>
          </a:xfrm>
          <a:prstGeom prst="rect">
            <a:avLst/>
          </a:prstGeom>
        </p:spPr>
        <p:txBody>
          <a:bodyPr wrap="square" anchor="t">
            <a:spAutoFit/>
          </a:bodyPr>
          <a:lstStyle/>
          <a:p>
            <a:pPr algn="ctr"/>
            <a:r>
              <a:rPr lang="en-US" sz="2800" b="1">
                <a:solidFill>
                  <a:schemeClr val="bg1"/>
                </a:solidFill>
              </a:rPr>
              <a:t>Main Number: (727) 588-5143</a:t>
            </a:r>
            <a:endParaRPr lang="en-US" sz="2800">
              <a:solidFill>
                <a:schemeClr val="bg1"/>
              </a:solidFill>
            </a:endParaRPr>
          </a:p>
          <a:p>
            <a:pPr algn="ctr"/>
            <a:r>
              <a:rPr lang="en-US" sz="2800" b="1">
                <a:solidFill>
                  <a:schemeClr val="bg1"/>
                </a:solidFill>
              </a:rPr>
              <a:t>Fax Number: (727) 588-6007</a:t>
            </a:r>
            <a:endParaRPr lang="en-US" sz="2800">
              <a:solidFill>
                <a:schemeClr val="bg1"/>
              </a:solidFill>
            </a:endParaRPr>
          </a:p>
          <a:p>
            <a:pPr algn="ctr"/>
            <a:r>
              <a:rPr lang="en-US" sz="2800" b="1">
                <a:solidFill>
                  <a:schemeClr val="bg1"/>
                </a:solidFill>
              </a:rPr>
              <a:t>Email: </a:t>
            </a:r>
            <a:r>
              <a:rPr lang="en-US" sz="2800" b="1" u="sng">
                <a:solidFill>
                  <a:schemeClr val="bg1"/>
                </a:solidFill>
                <a:hlinkClick r:id="rId3">
                  <a:extLst>
                    <a:ext uri="{A12FA001-AC4F-418D-AE19-62706E023703}">
                      <ahyp:hlinkClr xmlns:ahyp="http://schemas.microsoft.com/office/drawing/2018/hyperlinkcolor" val="tx"/>
                    </a:ext>
                  </a:extLst>
                </a:hlinkClick>
              </a:rPr>
              <a:t>Covid19@pcsb.org</a:t>
            </a:r>
            <a:endParaRPr lang="en-US" sz="2800">
              <a:solidFill>
                <a:schemeClr val="bg1"/>
              </a:solidFill>
            </a:endParaRPr>
          </a:p>
        </p:txBody>
      </p:sp>
      <p:sp>
        <p:nvSpPr>
          <p:cNvPr id="3" name="Rectangle 2">
            <a:extLst>
              <a:ext uri="{FF2B5EF4-FFF2-40B4-BE49-F238E27FC236}">
                <a16:creationId xmlns:a16="http://schemas.microsoft.com/office/drawing/2014/main" id="{5F1F53DE-2A67-4768-8621-D13678154EEF}"/>
              </a:ext>
            </a:extLst>
          </p:cNvPr>
          <p:cNvSpPr/>
          <p:nvPr/>
        </p:nvSpPr>
        <p:spPr>
          <a:xfrm>
            <a:off x="125429" y="3279796"/>
            <a:ext cx="11938000" cy="2818110"/>
          </a:xfrm>
          <a:prstGeom prst="rect">
            <a:avLst/>
          </a:prstGeom>
          <a:noFill/>
          <a:ln w="19050">
            <a:solidFill>
              <a:srgbClr val="8AB9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0E6C58A-1EA1-47B0-8804-75C1B781C821}"/>
              </a:ext>
            </a:extLst>
          </p:cNvPr>
          <p:cNvSpPr/>
          <p:nvPr/>
        </p:nvSpPr>
        <p:spPr>
          <a:xfrm>
            <a:off x="203384" y="3394330"/>
            <a:ext cx="11782090" cy="2677656"/>
          </a:xfrm>
          <a:prstGeom prst="rect">
            <a:avLst/>
          </a:prstGeom>
        </p:spPr>
        <p:txBody>
          <a:bodyPr wrap="square">
            <a:spAutoFit/>
          </a:bodyPr>
          <a:lstStyle/>
          <a:p>
            <a:r>
              <a:rPr lang="en-US" sz="2400"/>
              <a:t>Mistine Dawe, HR Administrator           </a:t>
            </a:r>
            <a:r>
              <a:rPr lang="en-US" sz="2400" u="sng">
                <a:hlinkClick r:id="rId4"/>
              </a:rPr>
              <a:t>dawem@pcsb.org</a:t>
            </a:r>
            <a:r>
              <a:rPr lang="en-US" sz="2400"/>
              <a:t>                      (727) 588-6000 x1901</a:t>
            </a:r>
          </a:p>
          <a:p>
            <a:endParaRPr lang="en-US" sz="2400"/>
          </a:p>
          <a:p>
            <a:r>
              <a:rPr lang="en-US" sz="2400"/>
              <a:t>Julianne </a:t>
            </a:r>
            <a:r>
              <a:rPr lang="en-US" sz="2400" err="1"/>
              <a:t>Bratos</a:t>
            </a:r>
            <a:r>
              <a:rPr lang="en-US" sz="2400"/>
              <a:t>, RN                                  </a:t>
            </a:r>
            <a:r>
              <a:rPr lang="en-US" sz="2400" u="sng">
                <a:hlinkClick r:id="rId5"/>
              </a:rPr>
              <a:t>bratosj@pcsb.org</a:t>
            </a:r>
            <a:r>
              <a:rPr lang="en-US" sz="2400"/>
              <a:t>                       (727) 588-6000 x1902</a:t>
            </a:r>
          </a:p>
          <a:p>
            <a:endParaRPr lang="en-US" sz="2400"/>
          </a:p>
          <a:p>
            <a:r>
              <a:rPr lang="en-US" sz="2400"/>
              <a:t>Alexandra Riley, RN                                  </a:t>
            </a:r>
            <a:r>
              <a:rPr lang="en-US" sz="2400" u="sng">
                <a:hlinkClick r:id="rId6"/>
              </a:rPr>
              <a:t>rileya@pcsb.org</a:t>
            </a:r>
            <a:r>
              <a:rPr lang="en-US" sz="2400"/>
              <a:t>                          (727) 588-6000 x1903</a:t>
            </a:r>
          </a:p>
          <a:p>
            <a:endParaRPr lang="en-US" sz="2400"/>
          </a:p>
          <a:p>
            <a:r>
              <a:rPr lang="en-US" sz="2400" err="1"/>
              <a:t>Traceylee</a:t>
            </a:r>
            <a:r>
              <a:rPr lang="en-US" sz="2400"/>
              <a:t> Delaney, HR Secretary III       </a:t>
            </a:r>
            <a:r>
              <a:rPr lang="en-US" sz="2400" u="sng">
                <a:hlinkClick r:id="rId7"/>
              </a:rPr>
              <a:t>delaneytr@pcsb.org</a:t>
            </a:r>
            <a:r>
              <a:rPr lang="en-US" sz="2400"/>
              <a:t>                  (727) 588-6000 x1900</a:t>
            </a:r>
          </a:p>
        </p:txBody>
      </p:sp>
      <p:sp>
        <p:nvSpPr>
          <p:cNvPr id="16" name="TextBox 15">
            <a:extLst>
              <a:ext uri="{FF2B5EF4-FFF2-40B4-BE49-F238E27FC236}">
                <a16:creationId xmlns:a16="http://schemas.microsoft.com/office/drawing/2014/main" id="{79796D10-72B8-47C5-8B91-A33EB519C3B1}"/>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7" name="TextBox 16">
            <a:extLst>
              <a:ext uri="{FF2B5EF4-FFF2-40B4-BE49-F238E27FC236}">
                <a16:creationId xmlns:a16="http://schemas.microsoft.com/office/drawing/2014/main" id="{094C5782-27D5-4836-9D48-AC3AB17BB732}"/>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9" name="Picture 18">
            <a:extLst>
              <a:ext uri="{FF2B5EF4-FFF2-40B4-BE49-F238E27FC236}">
                <a16:creationId xmlns:a16="http://schemas.microsoft.com/office/drawing/2014/main" id="{6361543D-7669-4F8F-8730-6E9819A4E3F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851277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291C43-4302-40FC-B53C-47D15080FA41}"/>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4" name="TextBox 3">
            <a:extLst>
              <a:ext uri="{FF2B5EF4-FFF2-40B4-BE49-F238E27FC236}">
                <a16:creationId xmlns:a16="http://schemas.microsoft.com/office/drawing/2014/main" id="{64D4CE7B-4996-4CD7-BD27-0B4DB07830C2}"/>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5" name="Picture 4">
            <a:extLst>
              <a:ext uri="{FF2B5EF4-FFF2-40B4-BE49-F238E27FC236}">
                <a16:creationId xmlns:a16="http://schemas.microsoft.com/office/drawing/2014/main" id="{078AAE14-96D2-4F73-BD9F-3B0DDED23E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
        <p:nvSpPr>
          <p:cNvPr id="6" name="Rectangle 5">
            <a:extLst>
              <a:ext uri="{FF2B5EF4-FFF2-40B4-BE49-F238E27FC236}">
                <a16:creationId xmlns:a16="http://schemas.microsoft.com/office/drawing/2014/main" id="{27AA218A-FE7C-437E-9235-9FBDB0F20C77}"/>
              </a:ext>
            </a:extLst>
          </p:cNvPr>
          <p:cNvSpPr/>
          <p:nvPr/>
        </p:nvSpPr>
        <p:spPr>
          <a:xfrm>
            <a:off x="2804160" y="1251468"/>
            <a:ext cx="8798560" cy="4801314"/>
          </a:xfrm>
          <a:prstGeom prst="rect">
            <a:avLst/>
          </a:prstGeom>
        </p:spPr>
        <p:txBody>
          <a:bodyPr wrap="square">
            <a:spAutoFit/>
          </a:bodyPr>
          <a:lstStyle/>
          <a:p>
            <a:pPr marL="342900" indent="-342900">
              <a:buFont typeface="Arial" panose="020B0604020202020204" pitchFamily="34" charset="0"/>
              <a:buChar char="•"/>
            </a:pPr>
            <a:r>
              <a:rPr lang="en-US" sz="3400" dirty="0">
                <a:solidFill>
                  <a:srgbClr val="000000"/>
                </a:solidFill>
                <a:latin typeface="Calibri  "/>
              </a:rPr>
              <a:t>COVID Team Members</a:t>
            </a:r>
            <a:endParaRPr lang="en-US" sz="3400" dirty="0">
              <a:solidFill>
                <a:srgbClr val="333333"/>
              </a:solidFill>
              <a:latin typeface="Calibri  "/>
            </a:endParaRPr>
          </a:p>
          <a:p>
            <a:pPr marL="342900" indent="-342900">
              <a:buFont typeface="Arial" panose="020B0604020202020204" pitchFamily="34" charset="0"/>
              <a:buChar char="•"/>
            </a:pPr>
            <a:r>
              <a:rPr lang="en-US" sz="3400" dirty="0">
                <a:solidFill>
                  <a:srgbClr val="000000"/>
                </a:solidFill>
                <a:latin typeface="Calibri  "/>
              </a:rPr>
              <a:t>Self-Screening and Symptoms Overview</a:t>
            </a:r>
          </a:p>
          <a:p>
            <a:pPr marL="342900" indent="-342900">
              <a:buFont typeface="Arial" panose="020B0604020202020204" pitchFamily="34" charset="0"/>
              <a:buChar char="•"/>
            </a:pPr>
            <a:r>
              <a:rPr lang="en-US" sz="3400" dirty="0">
                <a:solidFill>
                  <a:srgbClr val="000000"/>
                </a:solidFill>
                <a:latin typeface="Calibri  "/>
              </a:rPr>
              <a:t>DOH-Pinellas Employee Case Protocols</a:t>
            </a:r>
          </a:p>
          <a:p>
            <a:pPr marL="800100" lvl="1" indent="-342900">
              <a:buFont typeface="Arial" panose="020B0604020202020204" pitchFamily="34" charset="0"/>
              <a:buChar char="•"/>
            </a:pPr>
            <a:r>
              <a:rPr lang="en-US" sz="3400" dirty="0">
                <a:solidFill>
                  <a:srgbClr val="000000"/>
                </a:solidFill>
                <a:latin typeface="Calibri  "/>
              </a:rPr>
              <a:t>Confirmed </a:t>
            </a:r>
          </a:p>
          <a:p>
            <a:pPr marL="800100" lvl="1" indent="-342900">
              <a:buFont typeface="Arial" panose="020B0604020202020204" pitchFamily="34" charset="0"/>
              <a:buChar char="•"/>
            </a:pPr>
            <a:r>
              <a:rPr lang="en-US" sz="3400" dirty="0">
                <a:solidFill>
                  <a:srgbClr val="000000"/>
                </a:solidFill>
                <a:latin typeface="Calibri  "/>
              </a:rPr>
              <a:t>Symptomatic</a:t>
            </a:r>
          </a:p>
          <a:p>
            <a:pPr marL="800100" lvl="1" indent="-342900">
              <a:buFont typeface="Arial" panose="020B0604020202020204" pitchFamily="34" charset="0"/>
              <a:buChar char="•"/>
            </a:pPr>
            <a:r>
              <a:rPr lang="en-US" sz="3400" dirty="0">
                <a:solidFill>
                  <a:srgbClr val="000000"/>
                </a:solidFill>
                <a:latin typeface="Calibri  "/>
              </a:rPr>
              <a:t>Direct, Household Member Confirmed Case</a:t>
            </a:r>
          </a:p>
          <a:p>
            <a:pPr marL="800100" lvl="1" indent="-342900">
              <a:buFont typeface="Arial" panose="020B0604020202020204" pitchFamily="34" charset="0"/>
              <a:buChar char="•"/>
            </a:pPr>
            <a:r>
              <a:rPr lang="en-US" sz="3400" dirty="0">
                <a:solidFill>
                  <a:srgbClr val="000000"/>
                </a:solidFill>
                <a:latin typeface="Calibri  "/>
              </a:rPr>
              <a:t>Close Contact or Exposure to Close Contact</a:t>
            </a:r>
            <a:endParaRPr lang="en-US" sz="3400" dirty="0">
              <a:solidFill>
                <a:srgbClr val="333333"/>
              </a:solidFill>
              <a:latin typeface="Calibri  "/>
            </a:endParaRPr>
          </a:p>
          <a:p>
            <a:pPr marL="342900" indent="-342900">
              <a:buFont typeface="Arial" panose="020B0604020202020204" pitchFamily="34" charset="0"/>
              <a:buChar char="•"/>
            </a:pPr>
            <a:r>
              <a:rPr lang="en-US" sz="3400" dirty="0">
                <a:solidFill>
                  <a:srgbClr val="000000"/>
                </a:solidFill>
                <a:latin typeface="Calibri  "/>
              </a:rPr>
              <a:t>Supervisor Responsibilities: Entry into PCS COVID Database</a:t>
            </a:r>
            <a:endParaRPr lang="en-US" sz="3400" i="0" dirty="0">
              <a:solidFill>
                <a:srgbClr val="333333"/>
              </a:solidFill>
              <a:effectLst/>
              <a:latin typeface="Calibri  "/>
            </a:endParaRPr>
          </a:p>
        </p:txBody>
      </p:sp>
      <p:sp>
        <p:nvSpPr>
          <p:cNvPr id="7" name="Title 1">
            <a:extLst>
              <a:ext uri="{FF2B5EF4-FFF2-40B4-BE49-F238E27FC236}">
                <a16:creationId xmlns:a16="http://schemas.microsoft.com/office/drawing/2014/main" id="{51AA6859-F76A-4957-9E98-61252E19A258}"/>
              </a:ext>
            </a:extLst>
          </p:cNvPr>
          <p:cNvSpPr>
            <a:spLocks noGrp="1"/>
          </p:cNvSpPr>
          <p:nvPr>
            <p:ph type="title"/>
          </p:nvPr>
        </p:nvSpPr>
        <p:spPr>
          <a:xfrm>
            <a:off x="2258893" y="232057"/>
            <a:ext cx="6165017" cy="1294890"/>
          </a:xfrm>
        </p:spPr>
        <p:txBody>
          <a:bodyPr>
            <a:noAutofit/>
          </a:bodyPr>
          <a:lstStyle/>
          <a:p>
            <a:r>
              <a:rPr lang="en-US" sz="5400" b="1" cap="all" dirty="0">
                <a:solidFill>
                  <a:srgbClr val="70AD47"/>
                </a:solidFill>
                <a:latin typeface="+mn-lt"/>
              </a:rPr>
              <a:t>TOPICS</a:t>
            </a:r>
          </a:p>
        </p:txBody>
      </p:sp>
      <p:sp>
        <p:nvSpPr>
          <p:cNvPr id="8" name="Rectangle 7">
            <a:extLst>
              <a:ext uri="{FF2B5EF4-FFF2-40B4-BE49-F238E27FC236}">
                <a16:creationId xmlns:a16="http://schemas.microsoft.com/office/drawing/2014/main" id="{500A1FFA-9F8D-4BE7-B12B-B63F4A3F42BA}"/>
              </a:ext>
            </a:extLst>
          </p:cNvPr>
          <p:cNvSpPr/>
          <p:nvPr/>
        </p:nvSpPr>
        <p:spPr>
          <a:xfrm>
            <a:off x="0" y="0"/>
            <a:ext cx="1794510" cy="6858000"/>
          </a:xfrm>
          <a:prstGeom prst="rect">
            <a:avLst/>
          </a:prstGeom>
          <a:solidFill>
            <a:srgbClr val="0B173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2E696885-189A-40DC-972C-054417A9FD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975939" y="3681667"/>
            <a:ext cx="4443312" cy="2499051"/>
          </a:xfrm>
          <a:prstGeom prst="rect">
            <a:avLst/>
          </a:prstGeom>
        </p:spPr>
      </p:pic>
      <p:pic>
        <p:nvPicPr>
          <p:cNvPr id="10" name="Picture 9">
            <a:extLst>
              <a:ext uri="{FF2B5EF4-FFF2-40B4-BE49-F238E27FC236}">
                <a16:creationId xmlns:a16="http://schemas.microsoft.com/office/drawing/2014/main" id="{D2619982-EDBC-439A-B6E7-F818D236ECD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1145472" y="4425392"/>
            <a:ext cx="2013740" cy="1132587"/>
          </a:xfrm>
          <a:prstGeom prst="rect">
            <a:avLst/>
          </a:prstGeom>
        </p:spPr>
      </p:pic>
    </p:spTree>
    <p:extLst>
      <p:ext uri="{BB962C8B-B14F-4D97-AF65-F5344CB8AC3E}">
        <p14:creationId xmlns:p14="http://schemas.microsoft.com/office/powerpoint/2010/main" val="448661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E3FD412-9B7B-4DD0-86A2-31C3485B8758}"/>
              </a:ext>
            </a:extLst>
          </p:cNvPr>
          <p:cNvSpPr txBox="1"/>
          <p:nvPr/>
        </p:nvSpPr>
        <p:spPr>
          <a:xfrm>
            <a:off x="5637229" y="3030717"/>
            <a:ext cx="914400" cy="369332"/>
          </a:xfrm>
          <a:prstGeom prst="rect">
            <a:avLst/>
          </a:prstGeom>
          <a:noFill/>
        </p:spPr>
        <p:txBody>
          <a:bodyPr wrap="square" rtlCol="0">
            <a:spAutoFit/>
          </a:bodyPr>
          <a:lstStyle/>
          <a:p>
            <a:pPr defTabSz="914377">
              <a:defRPr/>
            </a:pPr>
            <a:endParaRPr lang="en-US">
              <a:solidFill>
                <a:prstClr val="black"/>
              </a:solidFill>
              <a:latin typeface="Calibri" panose="020F0502020204030204"/>
            </a:endParaRPr>
          </a:p>
        </p:txBody>
      </p:sp>
      <p:sp>
        <p:nvSpPr>
          <p:cNvPr id="23" name="Title 2">
            <a:extLst>
              <a:ext uri="{FF2B5EF4-FFF2-40B4-BE49-F238E27FC236}">
                <a16:creationId xmlns:a16="http://schemas.microsoft.com/office/drawing/2014/main" id="{F37336F1-B48D-4756-9B3E-E574864FB382}"/>
              </a:ext>
            </a:extLst>
          </p:cNvPr>
          <p:cNvSpPr txBox="1">
            <a:spLocks/>
          </p:cNvSpPr>
          <p:nvPr/>
        </p:nvSpPr>
        <p:spPr>
          <a:xfrm>
            <a:off x="0" y="100991"/>
            <a:ext cx="12328307" cy="1325563"/>
          </a:xfrm>
          <a:prstGeom prst="rect">
            <a:avLst/>
          </a:prstGeom>
        </p:spPr>
        <p:txBody>
          <a:bodyPr lIns="91440" tIns="45720" rIns="91440" bIns="45720" anchor="t"/>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defTabSz="914377">
              <a:defRPr/>
            </a:pPr>
            <a:r>
              <a:rPr lang="en-US" sz="5400" b="1" dirty="0">
                <a:solidFill>
                  <a:schemeClr val="accent6"/>
                </a:solidFill>
                <a:latin typeface="+mn-lt"/>
              </a:rPr>
              <a:t>PINELLAS COUNTY SCHOOLS COVID TEAM</a:t>
            </a:r>
          </a:p>
          <a:p>
            <a:pPr defTabSz="914377">
              <a:defRPr/>
            </a:pPr>
            <a:r>
              <a:rPr lang="en-US" sz="3600" b="1" i="1" dirty="0">
                <a:solidFill>
                  <a:schemeClr val="accent6"/>
                </a:solidFill>
                <a:ea typeface="Calibri" panose="020F0502020204030204" pitchFamily="34" charset="0"/>
                <a:cs typeface="Times New Roman"/>
              </a:rPr>
              <a:t>Available to all Pinellas County Schools Employees</a:t>
            </a:r>
            <a:r>
              <a:rPr lang="en-US" sz="3600" i="1" dirty="0">
                <a:solidFill>
                  <a:schemeClr val="accent6"/>
                </a:solidFill>
                <a:ea typeface="Calibri" panose="020F0502020204030204" pitchFamily="34" charset="0"/>
                <a:cs typeface="Times New Roman"/>
              </a:rPr>
              <a:t>.</a:t>
            </a:r>
          </a:p>
          <a:p>
            <a:pPr defTabSz="914377">
              <a:defRPr/>
            </a:pPr>
            <a:endParaRPr lang="en-US" sz="5400" b="1" dirty="0">
              <a:solidFill>
                <a:schemeClr val="accent6"/>
              </a:solidFill>
              <a:latin typeface="+mn-lt"/>
            </a:endParaRPr>
          </a:p>
        </p:txBody>
      </p:sp>
      <p:sp>
        <p:nvSpPr>
          <p:cNvPr id="2" name="Rectangle 1">
            <a:extLst>
              <a:ext uri="{FF2B5EF4-FFF2-40B4-BE49-F238E27FC236}">
                <a16:creationId xmlns:a16="http://schemas.microsoft.com/office/drawing/2014/main" id="{B3D79304-52EB-464A-8D0D-F3AA85BAB30B}"/>
              </a:ext>
            </a:extLst>
          </p:cNvPr>
          <p:cNvSpPr/>
          <p:nvPr/>
        </p:nvSpPr>
        <p:spPr>
          <a:xfrm>
            <a:off x="0" y="1510528"/>
            <a:ext cx="12192000" cy="139998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821C624-9D60-4F0E-8142-031A6C018288}"/>
              </a:ext>
            </a:extLst>
          </p:cNvPr>
          <p:cNvSpPr/>
          <p:nvPr/>
        </p:nvSpPr>
        <p:spPr>
          <a:xfrm>
            <a:off x="0" y="1525521"/>
            <a:ext cx="12192000" cy="1384995"/>
          </a:xfrm>
          <a:prstGeom prst="rect">
            <a:avLst/>
          </a:prstGeom>
        </p:spPr>
        <p:txBody>
          <a:bodyPr wrap="square" anchor="t">
            <a:spAutoFit/>
          </a:bodyPr>
          <a:lstStyle/>
          <a:p>
            <a:pPr algn="ctr"/>
            <a:r>
              <a:rPr lang="en-US" sz="2800" b="1">
                <a:solidFill>
                  <a:schemeClr val="bg1"/>
                </a:solidFill>
              </a:rPr>
              <a:t>Main Number: (727) 588-5143</a:t>
            </a:r>
            <a:endParaRPr lang="en-US" sz="2800">
              <a:solidFill>
                <a:schemeClr val="bg1"/>
              </a:solidFill>
            </a:endParaRPr>
          </a:p>
          <a:p>
            <a:pPr algn="ctr"/>
            <a:r>
              <a:rPr lang="en-US" sz="2800" b="1">
                <a:solidFill>
                  <a:schemeClr val="bg1"/>
                </a:solidFill>
              </a:rPr>
              <a:t>Fax Number: (727) 588-6007</a:t>
            </a:r>
            <a:endParaRPr lang="en-US" sz="2800">
              <a:solidFill>
                <a:schemeClr val="bg1"/>
              </a:solidFill>
            </a:endParaRPr>
          </a:p>
          <a:p>
            <a:pPr algn="ctr"/>
            <a:r>
              <a:rPr lang="en-US" sz="2800" b="1">
                <a:solidFill>
                  <a:schemeClr val="bg1"/>
                </a:solidFill>
              </a:rPr>
              <a:t>Email: </a:t>
            </a:r>
            <a:r>
              <a:rPr lang="en-US" sz="2800" b="1" u="sng">
                <a:solidFill>
                  <a:schemeClr val="bg1"/>
                </a:solidFill>
                <a:hlinkClick r:id="rId3">
                  <a:extLst>
                    <a:ext uri="{A12FA001-AC4F-418D-AE19-62706E023703}">
                      <ahyp:hlinkClr xmlns:ahyp="http://schemas.microsoft.com/office/drawing/2018/hyperlinkcolor" val="tx"/>
                    </a:ext>
                  </a:extLst>
                </a:hlinkClick>
              </a:rPr>
              <a:t>Covid19@pcsb.org</a:t>
            </a:r>
            <a:endParaRPr lang="en-US" sz="2800">
              <a:solidFill>
                <a:schemeClr val="bg1"/>
              </a:solidFill>
            </a:endParaRPr>
          </a:p>
        </p:txBody>
      </p:sp>
      <p:sp>
        <p:nvSpPr>
          <p:cNvPr id="3" name="Rectangle 2">
            <a:extLst>
              <a:ext uri="{FF2B5EF4-FFF2-40B4-BE49-F238E27FC236}">
                <a16:creationId xmlns:a16="http://schemas.microsoft.com/office/drawing/2014/main" id="{5F1F53DE-2A67-4768-8621-D13678154EEF}"/>
              </a:ext>
            </a:extLst>
          </p:cNvPr>
          <p:cNvSpPr/>
          <p:nvPr/>
        </p:nvSpPr>
        <p:spPr>
          <a:xfrm>
            <a:off x="125429" y="3279796"/>
            <a:ext cx="11938000" cy="2818110"/>
          </a:xfrm>
          <a:prstGeom prst="rect">
            <a:avLst/>
          </a:prstGeom>
          <a:noFill/>
          <a:ln w="19050">
            <a:solidFill>
              <a:srgbClr val="8AB9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0E6C58A-1EA1-47B0-8804-75C1B781C821}"/>
              </a:ext>
            </a:extLst>
          </p:cNvPr>
          <p:cNvSpPr/>
          <p:nvPr/>
        </p:nvSpPr>
        <p:spPr>
          <a:xfrm>
            <a:off x="203384" y="3394330"/>
            <a:ext cx="11782090" cy="2677656"/>
          </a:xfrm>
          <a:prstGeom prst="rect">
            <a:avLst/>
          </a:prstGeom>
        </p:spPr>
        <p:txBody>
          <a:bodyPr wrap="square">
            <a:spAutoFit/>
          </a:bodyPr>
          <a:lstStyle/>
          <a:p>
            <a:r>
              <a:rPr lang="en-US" sz="2400"/>
              <a:t>Mistine Dawe, HR Administrator           </a:t>
            </a:r>
            <a:r>
              <a:rPr lang="en-US" sz="2400" u="sng">
                <a:hlinkClick r:id="rId4"/>
              </a:rPr>
              <a:t>dawem@pcsb.org</a:t>
            </a:r>
            <a:r>
              <a:rPr lang="en-US" sz="2400"/>
              <a:t>                      (727) 588-6000 x1901</a:t>
            </a:r>
          </a:p>
          <a:p>
            <a:endParaRPr lang="en-US" sz="2400"/>
          </a:p>
          <a:p>
            <a:r>
              <a:rPr lang="en-US" sz="2400"/>
              <a:t>Julianne </a:t>
            </a:r>
            <a:r>
              <a:rPr lang="en-US" sz="2400" err="1"/>
              <a:t>Bratos</a:t>
            </a:r>
            <a:r>
              <a:rPr lang="en-US" sz="2400"/>
              <a:t>, RN                                  </a:t>
            </a:r>
            <a:r>
              <a:rPr lang="en-US" sz="2400" u="sng">
                <a:hlinkClick r:id="rId5"/>
              </a:rPr>
              <a:t>bratosj@pcsb.org</a:t>
            </a:r>
            <a:r>
              <a:rPr lang="en-US" sz="2400"/>
              <a:t>                       (727) 588-6000 x1902</a:t>
            </a:r>
          </a:p>
          <a:p>
            <a:endParaRPr lang="en-US" sz="2400"/>
          </a:p>
          <a:p>
            <a:r>
              <a:rPr lang="en-US" sz="2400"/>
              <a:t>Alexandra Riley, RN                                  </a:t>
            </a:r>
            <a:r>
              <a:rPr lang="en-US" sz="2400" u="sng">
                <a:hlinkClick r:id="rId6"/>
              </a:rPr>
              <a:t>rileya@pcsb.org</a:t>
            </a:r>
            <a:r>
              <a:rPr lang="en-US" sz="2400"/>
              <a:t>                          (727) 588-6000 x1903</a:t>
            </a:r>
          </a:p>
          <a:p>
            <a:endParaRPr lang="en-US" sz="2400"/>
          </a:p>
          <a:p>
            <a:r>
              <a:rPr lang="en-US" sz="2400" err="1"/>
              <a:t>Traceylee</a:t>
            </a:r>
            <a:r>
              <a:rPr lang="en-US" sz="2400"/>
              <a:t> Delaney, HR Secretary III       </a:t>
            </a:r>
            <a:r>
              <a:rPr lang="en-US" sz="2400" u="sng">
                <a:hlinkClick r:id="rId7"/>
              </a:rPr>
              <a:t>delaneytr@pcsb.org</a:t>
            </a:r>
            <a:r>
              <a:rPr lang="en-US" sz="2400"/>
              <a:t>                  (727) 588-6000 x1900</a:t>
            </a:r>
          </a:p>
        </p:txBody>
      </p:sp>
      <p:sp>
        <p:nvSpPr>
          <p:cNvPr id="16" name="TextBox 15">
            <a:extLst>
              <a:ext uri="{FF2B5EF4-FFF2-40B4-BE49-F238E27FC236}">
                <a16:creationId xmlns:a16="http://schemas.microsoft.com/office/drawing/2014/main" id="{79796D10-72B8-47C5-8B91-A33EB519C3B1}"/>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7" name="TextBox 16">
            <a:extLst>
              <a:ext uri="{FF2B5EF4-FFF2-40B4-BE49-F238E27FC236}">
                <a16:creationId xmlns:a16="http://schemas.microsoft.com/office/drawing/2014/main" id="{094C5782-27D5-4836-9D48-AC3AB17BB732}"/>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9" name="Picture 18">
            <a:extLst>
              <a:ext uri="{FF2B5EF4-FFF2-40B4-BE49-F238E27FC236}">
                <a16:creationId xmlns:a16="http://schemas.microsoft.com/office/drawing/2014/main" id="{6361543D-7669-4F8F-8730-6E9819A4E3F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2492559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B2D8F-0249-4489-AD0D-E527F9FFA9F1}"/>
              </a:ext>
            </a:extLst>
          </p:cNvPr>
          <p:cNvSpPr>
            <a:spLocks noGrp="1"/>
          </p:cNvSpPr>
          <p:nvPr>
            <p:ph type="title"/>
          </p:nvPr>
        </p:nvSpPr>
        <p:spPr>
          <a:xfrm>
            <a:off x="4636008" y="236465"/>
            <a:ext cx="7289081" cy="1676603"/>
          </a:xfrm>
        </p:spPr>
        <p:txBody>
          <a:bodyPr>
            <a:normAutofit fontScale="90000"/>
          </a:bodyPr>
          <a:lstStyle/>
          <a:p>
            <a:pPr algn="ctr"/>
            <a:r>
              <a:rPr lang="en-US" b="1" dirty="0">
                <a:solidFill>
                  <a:srgbClr val="8AB940"/>
                </a:solidFill>
                <a:latin typeface="Calibri  "/>
              </a:rPr>
              <a:t>Department of Health-Pinellas</a:t>
            </a:r>
            <a:br>
              <a:rPr lang="en-US" b="1" dirty="0">
                <a:solidFill>
                  <a:srgbClr val="8AB940"/>
                </a:solidFill>
                <a:latin typeface="Calibri  "/>
              </a:rPr>
            </a:br>
            <a:r>
              <a:rPr lang="en-US" sz="4000" b="1" i="1" dirty="0">
                <a:solidFill>
                  <a:srgbClr val="8AB940"/>
                </a:solidFill>
                <a:latin typeface="Calibri  "/>
              </a:rPr>
              <a:t>Collaboration and Communication</a:t>
            </a:r>
          </a:p>
        </p:txBody>
      </p:sp>
      <p:sp>
        <p:nvSpPr>
          <p:cNvPr id="71" name="Rectangle 70">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3033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321BC13-6C95-4FA0-8047-63F880E339E1}"/>
              </a:ext>
            </a:extLst>
          </p:cNvPr>
          <p:cNvSpPr>
            <a:spLocks noGrp="1"/>
          </p:cNvSpPr>
          <p:nvPr>
            <p:ph idx="1"/>
          </p:nvPr>
        </p:nvSpPr>
        <p:spPr>
          <a:xfrm>
            <a:off x="5014561" y="1913068"/>
            <a:ext cx="6804449" cy="3785419"/>
          </a:xfrm>
        </p:spPr>
        <p:txBody>
          <a:bodyPr vert="horz" lIns="91440" tIns="45720" rIns="91440" bIns="45720" rtlCol="0">
            <a:noAutofit/>
          </a:bodyPr>
          <a:lstStyle/>
          <a:p>
            <a:r>
              <a:rPr lang="en-US" sz="2400"/>
              <a:t>Department of Health-Pinellas is the lead agency for investigation, contact tracing and guidance for isolation and/or quarantine.</a:t>
            </a:r>
          </a:p>
          <a:p>
            <a:r>
              <a:rPr lang="en-US" sz="2400"/>
              <a:t>COVID Team will follow Department of Health guidelines and review cases based on the guidelines at the time case is reported.</a:t>
            </a:r>
          </a:p>
          <a:p>
            <a:r>
              <a:rPr lang="en-US" sz="2400"/>
              <a:t>Every case contains nuances based upon surrounding circumstances and will be handled individually.  </a:t>
            </a:r>
          </a:p>
          <a:p>
            <a:r>
              <a:rPr lang="en-US" sz="2400"/>
              <a:t>The Department of Health- Pinellas and Pinellas County Schools will follow CDC guidance, which is subject to change</a:t>
            </a:r>
          </a:p>
        </p:txBody>
      </p:sp>
      <p:sp>
        <p:nvSpPr>
          <p:cNvPr id="10" name="TextBox 9">
            <a:extLst>
              <a:ext uri="{FF2B5EF4-FFF2-40B4-BE49-F238E27FC236}">
                <a16:creationId xmlns:a16="http://schemas.microsoft.com/office/drawing/2014/main" id="{CC748388-A13A-46F7-AC39-6FEA9D2B1A1B}"/>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1" name="TextBox 10">
            <a:extLst>
              <a:ext uri="{FF2B5EF4-FFF2-40B4-BE49-F238E27FC236}">
                <a16:creationId xmlns:a16="http://schemas.microsoft.com/office/drawing/2014/main" id="{98E2BA53-7A81-4AB2-B09B-7C5F4E78462D}"/>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2" name="Picture 11">
            <a:extLst>
              <a:ext uri="{FF2B5EF4-FFF2-40B4-BE49-F238E27FC236}">
                <a16:creationId xmlns:a16="http://schemas.microsoft.com/office/drawing/2014/main" id="{C76EAD32-7F3B-4F12-A15A-3B34CE49B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pic>
        <p:nvPicPr>
          <p:cNvPr id="13" name="Picture 12">
            <a:extLst>
              <a:ext uri="{FF2B5EF4-FFF2-40B4-BE49-F238E27FC236}">
                <a16:creationId xmlns:a16="http://schemas.microsoft.com/office/drawing/2014/main" id="{09F1135A-2CDD-46A7-BFF8-825EBCC021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5467" y="3996862"/>
            <a:ext cx="2203327" cy="1141266"/>
          </a:xfrm>
          <a:prstGeom prst="rect">
            <a:avLst/>
          </a:prstGeom>
        </p:spPr>
      </p:pic>
      <p:pic>
        <p:nvPicPr>
          <p:cNvPr id="14" name="Picture 2" descr="Florida Department of Health in Pinellas">
            <a:extLst>
              <a:ext uri="{FF2B5EF4-FFF2-40B4-BE49-F238E27FC236}">
                <a16:creationId xmlns:a16="http://schemas.microsoft.com/office/drawing/2014/main" id="{20F1B20C-B120-4544-ACEF-85397CBCE2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8541" y="1698773"/>
            <a:ext cx="1243648" cy="1655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303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D304150-D588-43C1-9411-127EB2CFE207}"/>
              </a:ext>
            </a:extLst>
          </p:cNvPr>
          <p:cNvSpPr/>
          <p:nvPr/>
        </p:nvSpPr>
        <p:spPr>
          <a:xfrm>
            <a:off x="0" y="1525985"/>
            <a:ext cx="12192000" cy="1399988"/>
          </a:xfrm>
          <a:prstGeom prst="rect">
            <a:avLst/>
          </a:prstGeom>
          <a:solidFill>
            <a:srgbClr val="0B16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D07DF9-ECBB-AC4E-8CAF-7900AC585656}"/>
              </a:ext>
            </a:extLst>
          </p:cNvPr>
          <p:cNvSpPr>
            <a:spLocks noGrp="1"/>
          </p:cNvSpPr>
          <p:nvPr>
            <p:ph type="title"/>
          </p:nvPr>
        </p:nvSpPr>
        <p:spPr>
          <a:xfrm>
            <a:off x="579120" y="184965"/>
            <a:ext cx="10515600" cy="1325563"/>
          </a:xfrm>
        </p:spPr>
        <p:txBody>
          <a:bodyPr>
            <a:normAutofit fontScale="90000"/>
          </a:bodyPr>
          <a:lstStyle/>
          <a:p>
            <a:r>
              <a:rPr lang="en-US" sz="6000" b="1">
                <a:solidFill>
                  <a:schemeClr val="accent6"/>
                </a:solidFill>
                <a:latin typeface="+mn-lt"/>
              </a:rPr>
              <a:t>COVID-19 Symptoms</a:t>
            </a:r>
            <a:br>
              <a:rPr lang="en-US" b="1">
                <a:solidFill>
                  <a:schemeClr val="accent6"/>
                </a:solidFill>
                <a:latin typeface="+mn-lt"/>
              </a:rPr>
            </a:br>
            <a:r>
              <a:rPr lang="en-US" sz="4000" b="1" i="1">
                <a:solidFill>
                  <a:schemeClr val="accent6"/>
                </a:solidFill>
                <a:latin typeface="+mn-lt"/>
              </a:rPr>
              <a:t>Importance of Self-Screening</a:t>
            </a:r>
          </a:p>
        </p:txBody>
      </p:sp>
      <p:sp>
        <p:nvSpPr>
          <p:cNvPr id="3" name="Content Placeholder 2">
            <a:extLst>
              <a:ext uri="{FF2B5EF4-FFF2-40B4-BE49-F238E27FC236}">
                <a16:creationId xmlns:a16="http://schemas.microsoft.com/office/drawing/2014/main" id="{BCE9EE79-9B62-B14E-8B8E-F500BBBB86AD}"/>
              </a:ext>
            </a:extLst>
          </p:cNvPr>
          <p:cNvSpPr>
            <a:spLocks noGrp="1"/>
          </p:cNvSpPr>
          <p:nvPr>
            <p:ph sz="half" idx="1"/>
          </p:nvPr>
        </p:nvSpPr>
        <p:spPr>
          <a:xfrm>
            <a:off x="1038075" y="3081304"/>
            <a:ext cx="5181600" cy="3498215"/>
          </a:xfrm>
        </p:spPr>
        <p:txBody>
          <a:bodyPr>
            <a:normAutofit/>
          </a:bodyPr>
          <a:lstStyle/>
          <a:p>
            <a:pPr lvl="0"/>
            <a:r>
              <a:rPr lang="en-US" sz="2600" dirty="0"/>
              <a:t>Fever or chills</a:t>
            </a:r>
          </a:p>
          <a:p>
            <a:pPr lvl="0"/>
            <a:r>
              <a:rPr lang="en-US" sz="2600" dirty="0"/>
              <a:t>Cough</a:t>
            </a:r>
          </a:p>
          <a:p>
            <a:pPr lvl="0"/>
            <a:r>
              <a:rPr lang="en-US" sz="2600" dirty="0"/>
              <a:t>Shortness of breath or difficulty breathing</a:t>
            </a:r>
          </a:p>
          <a:p>
            <a:pPr lvl="0"/>
            <a:r>
              <a:rPr lang="en-US" sz="2600" dirty="0"/>
              <a:t>Fatigue</a:t>
            </a:r>
          </a:p>
          <a:p>
            <a:pPr lvl="0"/>
            <a:r>
              <a:rPr lang="en-US" sz="2600" dirty="0"/>
              <a:t>Muscle or body aches</a:t>
            </a:r>
          </a:p>
          <a:p>
            <a:pPr lvl="0"/>
            <a:r>
              <a:rPr lang="en-US" sz="2600" dirty="0"/>
              <a:t>Unidentified rash (student only)</a:t>
            </a:r>
          </a:p>
        </p:txBody>
      </p:sp>
      <p:sp>
        <p:nvSpPr>
          <p:cNvPr id="4" name="Content Placeholder 3">
            <a:extLst>
              <a:ext uri="{FF2B5EF4-FFF2-40B4-BE49-F238E27FC236}">
                <a16:creationId xmlns:a16="http://schemas.microsoft.com/office/drawing/2014/main" id="{2082CE54-F9E4-A54F-8153-C74741FB34C2}"/>
              </a:ext>
            </a:extLst>
          </p:cNvPr>
          <p:cNvSpPr>
            <a:spLocks noGrp="1"/>
          </p:cNvSpPr>
          <p:nvPr>
            <p:ph sz="half" idx="2"/>
          </p:nvPr>
        </p:nvSpPr>
        <p:spPr>
          <a:xfrm>
            <a:off x="6502400" y="3112691"/>
            <a:ext cx="5181600" cy="2989898"/>
          </a:xfrm>
        </p:spPr>
        <p:txBody>
          <a:bodyPr>
            <a:normAutofit/>
          </a:bodyPr>
          <a:lstStyle/>
          <a:p>
            <a:r>
              <a:rPr lang="en-US" sz="2600"/>
              <a:t>Headache</a:t>
            </a:r>
          </a:p>
          <a:p>
            <a:pPr lvl="0"/>
            <a:r>
              <a:rPr lang="en-US" sz="2600"/>
              <a:t>New loss of taste or smell</a:t>
            </a:r>
          </a:p>
          <a:p>
            <a:pPr lvl="0"/>
            <a:r>
              <a:rPr lang="en-US" sz="2600"/>
              <a:t>Sore throat</a:t>
            </a:r>
          </a:p>
          <a:p>
            <a:pPr lvl="0"/>
            <a:r>
              <a:rPr lang="en-US" sz="2600"/>
              <a:t>Congestion or runny nose</a:t>
            </a:r>
          </a:p>
          <a:p>
            <a:pPr lvl="0"/>
            <a:r>
              <a:rPr lang="en-US" sz="2600"/>
              <a:t>Nausea or vomiting</a:t>
            </a:r>
          </a:p>
          <a:p>
            <a:pPr lvl="0"/>
            <a:r>
              <a:rPr lang="en-US" sz="2600"/>
              <a:t>Diarrhea</a:t>
            </a:r>
          </a:p>
          <a:p>
            <a:pPr marL="0" indent="0">
              <a:buNone/>
            </a:pPr>
            <a:endParaRPr lang="en-US" sz="2600"/>
          </a:p>
        </p:txBody>
      </p:sp>
      <p:sp>
        <p:nvSpPr>
          <p:cNvPr id="5" name="Rectangle 4">
            <a:extLst>
              <a:ext uri="{FF2B5EF4-FFF2-40B4-BE49-F238E27FC236}">
                <a16:creationId xmlns:a16="http://schemas.microsoft.com/office/drawing/2014/main" id="{3D82011A-67CC-41E8-A341-E968B27136A2}"/>
              </a:ext>
            </a:extLst>
          </p:cNvPr>
          <p:cNvSpPr/>
          <p:nvPr/>
        </p:nvSpPr>
        <p:spPr>
          <a:xfrm>
            <a:off x="508000" y="3112691"/>
            <a:ext cx="11104880" cy="3159051"/>
          </a:xfrm>
          <a:prstGeom prst="rect">
            <a:avLst/>
          </a:prstGeom>
          <a:noFill/>
          <a:ln w="19050">
            <a:solidFill>
              <a:srgbClr val="8AB9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D75F070-D144-4D1D-A476-FEC235176F2B}"/>
              </a:ext>
            </a:extLst>
          </p:cNvPr>
          <p:cNvSpPr/>
          <p:nvPr/>
        </p:nvSpPr>
        <p:spPr>
          <a:xfrm>
            <a:off x="123675" y="1617247"/>
            <a:ext cx="12192000" cy="1107996"/>
          </a:xfrm>
          <a:prstGeom prst="rect">
            <a:avLst/>
          </a:prstGeom>
        </p:spPr>
        <p:txBody>
          <a:bodyPr wrap="square">
            <a:spAutoFit/>
          </a:bodyPr>
          <a:lstStyle/>
          <a:p>
            <a:r>
              <a:rPr lang="en-US" sz="2200">
                <a:solidFill>
                  <a:schemeClr val="bg1"/>
                </a:solidFill>
                <a:latin typeface="Calibri" panose="020F0502020204030204" pitchFamily="34" charset="0"/>
              </a:rPr>
              <a:t>If anyone (student, employee, visitor) shows any symptoms or conditions of COVID-19, it is extremely important that they not enter any school or district building and should contact their healthcare provider for guidance</a:t>
            </a:r>
            <a:r>
              <a:rPr lang="en-US" sz="2200" b="1">
                <a:solidFill>
                  <a:schemeClr val="bg1"/>
                </a:solidFill>
                <a:latin typeface="Calibri" panose="020F0502020204030204" pitchFamily="34" charset="0"/>
              </a:rPr>
              <a:t>.</a:t>
            </a:r>
            <a:r>
              <a:rPr lang="en-US" sz="2200">
                <a:solidFill>
                  <a:schemeClr val="bg1"/>
                </a:solidFill>
                <a:latin typeface="Calibri" panose="020F0502020204030204" pitchFamily="34" charset="0"/>
              </a:rPr>
              <a:t> COVID-19 symptoms (not associated with previously diagnosed conditions) include:</a:t>
            </a:r>
            <a:r>
              <a:rPr lang="en-US" sz="2200" b="1">
                <a:solidFill>
                  <a:schemeClr val="bg1"/>
                </a:solidFill>
                <a:latin typeface="Calibri" panose="020F0502020204030204" pitchFamily="34" charset="0"/>
              </a:rPr>
              <a:t> </a:t>
            </a:r>
            <a:r>
              <a:rPr lang="en-US" sz="2200">
                <a:solidFill>
                  <a:schemeClr val="bg1"/>
                </a:solidFill>
                <a:latin typeface="Calibri" panose="020F0502020204030204" pitchFamily="34" charset="0"/>
              </a:rPr>
              <a:t> </a:t>
            </a:r>
            <a:endParaRPr lang="en-US" sz="2200">
              <a:solidFill>
                <a:schemeClr val="bg1"/>
              </a:solidFill>
            </a:endParaRPr>
          </a:p>
        </p:txBody>
      </p:sp>
      <p:sp>
        <p:nvSpPr>
          <p:cNvPr id="8" name="TextBox 7">
            <a:extLst>
              <a:ext uri="{FF2B5EF4-FFF2-40B4-BE49-F238E27FC236}">
                <a16:creationId xmlns:a16="http://schemas.microsoft.com/office/drawing/2014/main" id="{7213E3D0-C50E-445C-9DAE-4A104284C12D}"/>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9" name="TextBox 8">
            <a:extLst>
              <a:ext uri="{FF2B5EF4-FFF2-40B4-BE49-F238E27FC236}">
                <a16:creationId xmlns:a16="http://schemas.microsoft.com/office/drawing/2014/main" id="{2909576B-5440-4D88-A6F8-3DF38DC14180}"/>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0" name="Picture 9">
            <a:extLst>
              <a:ext uri="{FF2B5EF4-FFF2-40B4-BE49-F238E27FC236}">
                <a16:creationId xmlns:a16="http://schemas.microsoft.com/office/drawing/2014/main" id="{6E8739B1-911A-4B1A-9482-B8D6C1525C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Tree>
    <p:extLst>
      <p:ext uri="{BB962C8B-B14F-4D97-AF65-F5344CB8AC3E}">
        <p14:creationId xmlns:p14="http://schemas.microsoft.com/office/powerpoint/2010/main" val="35161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995A2285-7E39-406B-9CB5-AB6D6007813E}"/>
              </a:ext>
            </a:extLst>
          </p:cNvPr>
          <p:cNvGraphicFramePr/>
          <p:nvPr>
            <p:extLst>
              <p:ext uri="{D42A27DB-BD31-4B8C-83A1-F6EECF244321}">
                <p14:modId xmlns:p14="http://schemas.microsoft.com/office/powerpoint/2010/main" val="4006476207"/>
              </p:ext>
            </p:extLst>
          </p:nvPr>
        </p:nvGraphicFramePr>
        <p:xfrm>
          <a:off x="4064000" y="719666"/>
          <a:ext cx="8794750" cy="5716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Title 1">
            <a:extLst>
              <a:ext uri="{FF2B5EF4-FFF2-40B4-BE49-F238E27FC236}">
                <a16:creationId xmlns:a16="http://schemas.microsoft.com/office/drawing/2014/main" id="{5C5F4FF1-DAD9-4E7B-B5E0-E868A3C60951}"/>
              </a:ext>
            </a:extLst>
          </p:cNvPr>
          <p:cNvSpPr txBox="1">
            <a:spLocks/>
          </p:cNvSpPr>
          <p:nvPr/>
        </p:nvSpPr>
        <p:spPr>
          <a:xfrm>
            <a:off x="476835" y="330682"/>
            <a:ext cx="4358055" cy="2515387"/>
          </a:xfrm>
          <a:prstGeom prst="rect">
            <a:avLst/>
          </a:prstGeom>
        </p:spPr>
        <p:txBody>
          <a:bodyPr vert="horz" lIns="91440" tIns="45720" rIns="91440" bIns="45720" rtlCol="0" anchor="ctr">
            <a:normAutofit/>
          </a:bodyPr>
          <a:lstStyle>
            <a:lvl1pPr algn="l" defTabSz="914377"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dirty="0">
                <a:solidFill>
                  <a:srgbClr val="70AD47"/>
                </a:solidFill>
                <a:latin typeface="+mn-lt"/>
              </a:rPr>
              <a:t>POSITIVE CASE PROTOCOLS</a:t>
            </a:r>
            <a:endParaRPr lang="en-US" sz="5400" b="1" dirty="0">
              <a:latin typeface="+mn-lt"/>
            </a:endParaRPr>
          </a:p>
        </p:txBody>
      </p:sp>
      <p:pic>
        <p:nvPicPr>
          <p:cNvPr id="4098" name="Picture 2" descr="Florida Department of Health in Pinellas">
            <a:extLst>
              <a:ext uri="{FF2B5EF4-FFF2-40B4-BE49-F238E27FC236}">
                <a16:creationId xmlns:a16="http://schemas.microsoft.com/office/drawing/2014/main" id="{C4A4213F-74BC-4A0B-84BF-71C4B53A8AC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4022" y="3262720"/>
            <a:ext cx="1243648" cy="165545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www.pcsb.org/cms/lib/FL01903687/Centricity/domain/176/pcs%20letterheads%20and%20logos/3colorpcsflame.png">
            <a:extLst>
              <a:ext uri="{FF2B5EF4-FFF2-40B4-BE49-F238E27FC236}">
                <a16:creationId xmlns:a16="http://schemas.microsoft.com/office/drawing/2014/main" id="{7C355A8F-C0D7-4BED-8067-51660D61CC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95658" y="3197892"/>
            <a:ext cx="1075302" cy="173056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a:extLst>
              <a:ext uri="{FF2B5EF4-FFF2-40B4-BE49-F238E27FC236}">
                <a16:creationId xmlns:a16="http://schemas.microsoft.com/office/drawing/2014/main" id="{EBE6A817-21A2-4764-A916-52B38B976D8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6738" y="2536451"/>
            <a:ext cx="1149120" cy="646299"/>
          </a:xfrm>
          <a:prstGeom prst="rect">
            <a:avLst/>
          </a:prstGeom>
        </p:spPr>
      </p:pic>
      <p:sp>
        <p:nvSpPr>
          <p:cNvPr id="7" name="TextBox 6">
            <a:extLst>
              <a:ext uri="{FF2B5EF4-FFF2-40B4-BE49-F238E27FC236}">
                <a16:creationId xmlns:a16="http://schemas.microsoft.com/office/drawing/2014/main" id="{8369914C-4395-401F-B9F7-294F0350BD39}"/>
              </a:ext>
            </a:extLst>
          </p:cNvPr>
          <p:cNvSpPr txBox="1"/>
          <p:nvPr/>
        </p:nvSpPr>
        <p:spPr>
          <a:xfrm>
            <a:off x="515199" y="5112439"/>
            <a:ext cx="4281326" cy="132343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5715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Every case will contain nuances based upon surrounding circumstances and will be handled individually.  The Department of Health and Pinellas County Schools will follow CDC guidance, which is subject to change.</a:t>
            </a:r>
          </a:p>
        </p:txBody>
      </p:sp>
    </p:spTree>
    <p:extLst>
      <p:ext uri="{BB962C8B-B14F-4D97-AF65-F5344CB8AC3E}">
        <p14:creationId xmlns:p14="http://schemas.microsoft.com/office/powerpoint/2010/main" val="1456212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3D5D8726-0B8F-47E1-9E02-1CB7EB137B8C}"/>
              </a:ext>
            </a:extLst>
          </p:cNvPr>
          <p:cNvGraphicFramePr/>
          <p:nvPr>
            <p:extLst>
              <p:ext uri="{D42A27DB-BD31-4B8C-83A1-F6EECF244321}">
                <p14:modId xmlns:p14="http://schemas.microsoft.com/office/powerpoint/2010/main" val="4165045775"/>
              </p:ext>
            </p:extLst>
          </p:nvPr>
        </p:nvGraphicFramePr>
        <p:xfrm>
          <a:off x="20877" y="601580"/>
          <a:ext cx="12192000" cy="6256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6D527274-D6CD-4B10-883A-AB8DB10A2241}"/>
              </a:ext>
            </a:extLst>
          </p:cNvPr>
          <p:cNvSpPr/>
          <p:nvPr/>
        </p:nvSpPr>
        <p:spPr>
          <a:xfrm>
            <a:off x="0" y="1"/>
            <a:ext cx="12191999" cy="601579"/>
          </a:xfrm>
          <a:prstGeom prst="rect">
            <a:avLst/>
          </a:prstGeom>
          <a:solidFill>
            <a:srgbClr val="0A9AAE"/>
          </a:solidFill>
          <a:ln>
            <a:solidFill>
              <a:srgbClr val="0A9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2600">
                <a:solidFill>
                  <a:prstClr val="white"/>
                </a:solidFill>
              </a:rPr>
              <a:t>Current DOH-Pinellas Positive Confirmed </a:t>
            </a:r>
            <a:r>
              <a:rPr kumimoji="0" lang="en-US" sz="2600" b="0" i="0" u="none" strike="noStrike" kern="1200" cap="none" spc="0" normalizeH="0" baseline="0" noProof="0">
                <a:ln>
                  <a:noFill/>
                </a:ln>
                <a:solidFill>
                  <a:prstClr val="white"/>
                </a:solidFill>
                <a:effectLst/>
                <a:uLnTx/>
                <a:uFillTx/>
                <a:latin typeface="Calibri" panose="020F0502020204030204"/>
                <a:ea typeface="+mn-ea"/>
                <a:cs typeface="+mn-cs"/>
              </a:rPr>
              <a:t>Case High-Level Protocol: Classroom Teacher</a:t>
            </a:r>
          </a:p>
        </p:txBody>
      </p:sp>
    </p:spTree>
    <p:extLst>
      <p:ext uri="{BB962C8B-B14F-4D97-AF65-F5344CB8AC3E}">
        <p14:creationId xmlns:p14="http://schemas.microsoft.com/office/powerpoint/2010/main" val="2348852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D527274-D6CD-4B10-883A-AB8DB10A2241}"/>
              </a:ext>
            </a:extLst>
          </p:cNvPr>
          <p:cNvSpPr/>
          <p:nvPr/>
        </p:nvSpPr>
        <p:spPr>
          <a:xfrm>
            <a:off x="0" y="1"/>
            <a:ext cx="12191999" cy="601579"/>
          </a:xfrm>
          <a:prstGeom prst="rect">
            <a:avLst/>
          </a:prstGeom>
          <a:solidFill>
            <a:srgbClr val="0A9AAE"/>
          </a:solidFill>
          <a:ln>
            <a:solidFill>
              <a:srgbClr val="0A9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2300">
                <a:solidFill>
                  <a:prstClr val="white"/>
                </a:solidFill>
              </a:rPr>
              <a:t>Current DOH-Pinellas Positive Confirmed Case High-Level Protocol: Other Employee/Staff Member</a:t>
            </a:r>
          </a:p>
        </p:txBody>
      </p:sp>
      <p:sp>
        <p:nvSpPr>
          <p:cNvPr id="7" name="TextBox 6">
            <a:extLst>
              <a:ext uri="{FF2B5EF4-FFF2-40B4-BE49-F238E27FC236}">
                <a16:creationId xmlns:a16="http://schemas.microsoft.com/office/drawing/2014/main" id="{7451E6A2-0645-4860-8254-7BF72A8172C5}"/>
              </a:ext>
            </a:extLst>
          </p:cNvPr>
          <p:cNvSpPr txBox="1"/>
          <p:nvPr/>
        </p:nvSpPr>
        <p:spPr>
          <a:xfrm>
            <a:off x="9207062" y="5378897"/>
            <a:ext cx="2825503" cy="861774"/>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5715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Calibri" panose="020F0502020204030204"/>
                <a:ea typeface="+mn-ea"/>
                <a:cs typeface="+mn-cs"/>
              </a:rPr>
              <a:t>Every case will contain nuances based upon surrounding circumstances and will be handled individually.  The Department of Health and Pinellas County Schools will follow CDC guidance, which is subject to change.</a:t>
            </a:r>
          </a:p>
        </p:txBody>
      </p:sp>
      <p:graphicFrame>
        <p:nvGraphicFramePr>
          <p:cNvPr id="8" name="Diagram 7">
            <a:extLst>
              <a:ext uri="{FF2B5EF4-FFF2-40B4-BE49-F238E27FC236}">
                <a16:creationId xmlns:a16="http://schemas.microsoft.com/office/drawing/2014/main" id="{6EBC8735-500C-4C9D-980E-ED97D8A50C20}"/>
              </a:ext>
            </a:extLst>
          </p:cNvPr>
          <p:cNvGraphicFramePr/>
          <p:nvPr>
            <p:extLst>
              <p:ext uri="{D42A27DB-BD31-4B8C-83A1-F6EECF244321}">
                <p14:modId xmlns:p14="http://schemas.microsoft.com/office/powerpoint/2010/main" val="2794771317"/>
              </p:ext>
            </p:extLst>
          </p:nvPr>
        </p:nvGraphicFramePr>
        <p:xfrm>
          <a:off x="0" y="601580"/>
          <a:ext cx="12192000" cy="6256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2784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B205C-6A4A-2649-97DD-550EA0246D7B}"/>
              </a:ext>
            </a:extLst>
          </p:cNvPr>
          <p:cNvSpPr>
            <a:spLocks noGrp="1"/>
          </p:cNvSpPr>
          <p:nvPr>
            <p:ph type="title"/>
          </p:nvPr>
        </p:nvSpPr>
        <p:spPr>
          <a:xfrm>
            <a:off x="5080000" y="655320"/>
            <a:ext cx="7112000" cy="706964"/>
          </a:xfrm>
        </p:spPr>
        <p:txBody>
          <a:bodyPr>
            <a:normAutofit fontScale="90000"/>
          </a:bodyPr>
          <a:lstStyle/>
          <a:p>
            <a:pPr algn="ctr"/>
            <a:r>
              <a:rPr lang="en-US" b="1">
                <a:solidFill>
                  <a:schemeClr val="accent6"/>
                </a:solidFill>
                <a:latin typeface="+mn-lt"/>
              </a:rPr>
              <a:t>COVID-19 </a:t>
            </a:r>
            <a:br>
              <a:rPr lang="en-US" b="1">
                <a:solidFill>
                  <a:schemeClr val="accent6"/>
                </a:solidFill>
                <a:latin typeface="+mn-lt"/>
              </a:rPr>
            </a:br>
            <a:r>
              <a:rPr lang="en-US" b="1">
                <a:solidFill>
                  <a:schemeClr val="accent6"/>
                </a:solidFill>
                <a:latin typeface="+mn-lt"/>
              </a:rPr>
              <a:t>Employee Case Protocols</a:t>
            </a:r>
          </a:p>
        </p:txBody>
      </p:sp>
      <p:sp>
        <p:nvSpPr>
          <p:cNvPr id="8" name="Content Placeholder 2">
            <a:extLst>
              <a:ext uri="{FF2B5EF4-FFF2-40B4-BE49-F238E27FC236}">
                <a16:creationId xmlns:a16="http://schemas.microsoft.com/office/drawing/2014/main" id="{D26D8E58-45DE-4F89-8586-294594B16689}"/>
              </a:ext>
            </a:extLst>
          </p:cNvPr>
          <p:cNvSpPr>
            <a:spLocks noGrp="1"/>
          </p:cNvSpPr>
          <p:nvPr>
            <p:ph idx="1"/>
          </p:nvPr>
        </p:nvSpPr>
        <p:spPr>
          <a:xfrm>
            <a:off x="5587635" y="1851341"/>
            <a:ext cx="6273800" cy="4351339"/>
          </a:xfrm>
        </p:spPr>
        <p:txBody>
          <a:bodyPr>
            <a:normAutofit/>
          </a:bodyPr>
          <a:lstStyle/>
          <a:p>
            <a:pPr marL="0" indent="0" algn="ctr">
              <a:buNone/>
            </a:pPr>
            <a:r>
              <a:rPr lang="en-US"/>
              <a:t>Document outlines the specific steps employees and supervisors must take for:</a:t>
            </a:r>
          </a:p>
          <a:p>
            <a:pPr marL="0" indent="0">
              <a:buNone/>
            </a:pPr>
            <a:endParaRPr lang="en-US"/>
          </a:p>
          <a:p>
            <a:r>
              <a:rPr lang="en-US"/>
              <a:t>Confirmed Employee Cases</a:t>
            </a:r>
          </a:p>
          <a:p>
            <a:r>
              <a:rPr lang="en-US"/>
              <a:t>Symptomatic Employees</a:t>
            </a:r>
          </a:p>
          <a:p>
            <a:r>
              <a:rPr lang="en-US"/>
              <a:t>Confirmed Case of a Direct, Household Member</a:t>
            </a:r>
          </a:p>
          <a:p>
            <a:r>
              <a:rPr lang="en-US"/>
              <a:t>Close Contact or Exposure to a Close Contact with a Confirmed Case</a:t>
            </a:r>
          </a:p>
          <a:p>
            <a:pPr marL="457200" lvl="1" indent="0">
              <a:buNone/>
            </a:pPr>
            <a:endParaRPr lang="en-US"/>
          </a:p>
        </p:txBody>
      </p:sp>
      <p:sp>
        <p:nvSpPr>
          <p:cNvPr id="9" name="TextBox 8">
            <a:extLst>
              <a:ext uri="{FF2B5EF4-FFF2-40B4-BE49-F238E27FC236}">
                <a16:creationId xmlns:a16="http://schemas.microsoft.com/office/drawing/2014/main" id="{13C4AB11-BFFC-41C2-9BC0-E06706C42E9F}"/>
              </a:ext>
            </a:extLst>
          </p:cNvPr>
          <p:cNvSpPr txBox="1"/>
          <p:nvPr/>
        </p:nvSpPr>
        <p:spPr>
          <a:xfrm>
            <a:off x="8884532" y="6271742"/>
            <a:ext cx="3837495" cy="307777"/>
          </a:xfrm>
          <a:prstGeom prst="rect">
            <a:avLst/>
          </a:prstGeom>
          <a:noFill/>
        </p:spPr>
        <p:txBody>
          <a:bodyPr wrap="square" rtlCol="0">
            <a:spAutoFit/>
          </a:bodyPr>
          <a:lstStyle/>
          <a:p>
            <a:pPr defTabSz="914377">
              <a:defRPr/>
            </a:pPr>
            <a:r>
              <a:rPr lang="en-US" sz="1400">
                <a:solidFill>
                  <a:prstClr val="black"/>
                </a:solidFill>
                <a:latin typeface="Montserrat ExtraBold" panose="00000900000000000000" pitchFamily="2" charset="0"/>
              </a:rPr>
              <a:t>PINELLAS COUNTY SCHOOLS</a:t>
            </a:r>
          </a:p>
        </p:txBody>
      </p:sp>
      <p:sp>
        <p:nvSpPr>
          <p:cNvPr id="10" name="TextBox 9">
            <a:extLst>
              <a:ext uri="{FF2B5EF4-FFF2-40B4-BE49-F238E27FC236}">
                <a16:creationId xmlns:a16="http://schemas.microsoft.com/office/drawing/2014/main" id="{CF940E8B-46F0-46E4-AD95-664A0AF73343}"/>
              </a:ext>
            </a:extLst>
          </p:cNvPr>
          <p:cNvSpPr txBox="1"/>
          <p:nvPr/>
        </p:nvSpPr>
        <p:spPr>
          <a:xfrm>
            <a:off x="9608319" y="6579519"/>
            <a:ext cx="3837495" cy="261610"/>
          </a:xfrm>
          <a:prstGeom prst="rect">
            <a:avLst/>
          </a:prstGeom>
          <a:noFill/>
        </p:spPr>
        <p:txBody>
          <a:bodyPr wrap="square" rtlCol="0">
            <a:spAutoFit/>
          </a:bodyPr>
          <a:lstStyle/>
          <a:p>
            <a:pPr defTabSz="914377">
              <a:defRPr/>
            </a:pPr>
            <a:r>
              <a:rPr lang="en-US" sz="1100">
                <a:solidFill>
                  <a:prstClr val="black"/>
                </a:solidFill>
                <a:latin typeface="Montserrat" panose="00000500000000000000" pitchFamily="2" charset="0"/>
              </a:rPr>
              <a:t>2020-21 COVID CASE PROTOCOLS</a:t>
            </a:r>
          </a:p>
        </p:txBody>
      </p:sp>
      <p:pic>
        <p:nvPicPr>
          <p:cNvPr id="11" name="Picture 10">
            <a:extLst>
              <a:ext uri="{FF2B5EF4-FFF2-40B4-BE49-F238E27FC236}">
                <a16:creationId xmlns:a16="http://schemas.microsoft.com/office/drawing/2014/main" id="{24EFCEDF-0AED-453D-8896-8F4C2C31F6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8171" y="6524995"/>
            <a:ext cx="610148" cy="343165"/>
          </a:xfrm>
          <a:prstGeom prst="rect">
            <a:avLst/>
          </a:prstGeom>
        </p:spPr>
      </p:pic>
      <p:sp>
        <p:nvSpPr>
          <p:cNvPr id="13" name="Rectangle 12">
            <a:extLst>
              <a:ext uri="{FF2B5EF4-FFF2-40B4-BE49-F238E27FC236}">
                <a16:creationId xmlns:a16="http://schemas.microsoft.com/office/drawing/2014/main" id="{29E01C79-F3F2-465C-9D6C-661853549620}"/>
              </a:ext>
            </a:extLst>
          </p:cNvPr>
          <p:cNvSpPr/>
          <p:nvPr/>
        </p:nvSpPr>
        <p:spPr>
          <a:xfrm>
            <a:off x="0" y="0"/>
            <a:ext cx="5293360" cy="7335520"/>
          </a:xfrm>
          <a:prstGeom prst="rect">
            <a:avLst/>
          </a:prstGeom>
          <a:solidFill>
            <a:srgbClr val="0B163C"/>
          </a:solidFill>
          <a:ln>
            <a:solidFill>
              <a:srgbClr val="0B163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A15C3D05-CA2C-455B-80A4-60576A0EA971}"/>
              </a:ext>
            </a:extLst>
          </p:cNvPr>
          <p:cNvPicPr>
            <a:picLocks noChangeAspect="1"/>
          </p:cNvPicPr>
          <p:nvPr/>
        </p:nvPicPr>
        <p:blipFill>
          <a:blip r:embed="rId3"/>
          <a:stretch>
            <a:fillRect/>
          </a:stretch>
        </p:blipFill>
        <p:spPr>
          <a:xfrm>
            <a:off x="294275" y="487422"/>
            <a:ext cx="4704811" cy="5938208"/>
          </a:xfrm>
          <a:prstGeom prst="rect">
            <a:avLst/>
          </a:prstGeom>
        </p:spPr>
      </p:pic>
    </p:spTree>
    <p:extLst>
      <p:ext uri="{BB962C8B-B14F-4D97-AF65-F5344CB8AC3E}">
        <p14:creationId xmlns:p14="http://schemas.microsoft.com/office/powerpoint/2010/main" val="802047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33A1A644A0934B8779735A7CC0638A" ma:contentTypeVersion="4" ma:contentTypeDescription="Create a new document." ma:contentTypeScope="" ma:versionID="433cae9852199531fd7159a133ea3e27">
  <xsd:schema xmlns:xsd="http://www.w3.org/2001/XMLSchema" xmlns:xs="http://www.w3.org/2001/XMLSchema" xmlns:p="http://schemas.microsoft.com/office/2006/metadata/properties" xmlns:ns2="c13756a4-1965-46b3-8146-86f2e8c4c248" targetNamespace="http://schemas.microsoft.com/office/2006/metadata/properties" ma:root="true" ma:fieldsID="0f23c459c799b13e29884934c49282c5" ns2:_="">
    <xsd:import namespace="c13756a4-1965-46b3-8146-86f2e8c4c2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3756a4-1965-46b3-8146-86f2e8c4c2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3776F3-CC26-411C-8A9C-58535FB495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3756a4-1965-46b3-8146-86f2e8c4c2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5F776E4-4E14-48B1-8844-401371569A55}">
  <ds:schemaRefs>
    <ds:schemaRef ds:uri="http://schemas.microsoft.com/office/infopath/2007/PartnerControls"/>
    <ds:schemaRef ds:uri="http://schemas.microsoft.com/office/2006/documentManagement/types"/>
    <ds:schemaRef ds:uri="http://www.w3.org/XML/1998/namespace"/>
    <ds:schemaRef ds:uri="http://purl.org/dc/elements/1.1/"/>
    <ds:schemaRef ds:uri="http://purl.org/dc/terms/"/>
    <ds:schemaRef ds:uri="c13756a4-1965-46b3-8146-86f2e8c4c248"/>
    <ds:schemaRef ds:uri="http://schemas.openxmlformats.org/package/2006/metadata/core-properties"/>
    <ds:schemaRef ds:uri="http://purl.org/dc/dcmitype/"/>
    <ds:schemaRef ds:uri="http://schemas.microsoft.com/office/2006/metadata/properties"/>
  </ds:schemaRefs>
</ds:datastoreItem>
</file>

<file path=customXml/itemProps3.xml><?xml version="1.0" encoding="utf-8"?>
<ds:datastoreItem xmlns:ds="http://schemas.openxmlformats.org/officeDocument/2006/customXml" ds:itemID="{CCAB48D4-735F-4FF8-AD6F-B6DE80366A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1486</TotalTime>
  <Words>1319</Words>
  <Application>Microsoft Office PowerPoint</Application>
  <PresentationFormat>Widescreen</PresentationFormat>
  <Paragraphs>182</Paragraphs>
  <Slides>17</Slides>
  <Notes>2</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17</vt:i4>
      </vt:variant>
    </vt:vector>
  </HeadingPairs>
  <TitlesOfParts>
    <vt:vector size="28" baseType="lpstr">
      <vt:lpstr>Arial</vt:lpstr>
      <vt:lpstr>Calibri</vt:lpstr>
      <vt:lpstr>Calibri  </vt:lpstr>
      <vt:lpstr>Calibri Light</vt:lpstr>
      <vt:lpstr>Montserrat</vt:lpstr>
      <vt:lpstr>Montserrat ExtraBold</vt:lpstr>
      <vt:lpstr>Times New Roman</vt:lpstr>
      <vt:lpstr>Wingdings</vt:lpstr>
      <vt:lpstr>Office Theme</vt:lpstr>
      <vt:lpstr>Office Theme</vt:lpstr>
      <vt:lpstr>3_Office Theme</vt:lpstr>
      <vt:lpstr>PowerPoint Presentation</vt:lpstr>
      <vt:lpstr>TOPICS</vt:lpstr>
      <vt:lpstr>PowerPoint Presentation</vt:lpstr>
      <vt:lpstr>Department of Health-Pinellas Collaboration and Communication</vt:lpstr>
      <vt:lpstr>COVID-19 Symptoms Importance of Self-Screening</vt:lpstr>
      <vt:lpstr>PowerPoint Presentation</vt:lpstr>
      <vt:lpstr>PowerPoint Presentation</vt:lpstr>
      <vt:lpstr>PowerPoint Presentation</vt:lpstr>
      <vt:lpstr>COVID-19  Employee Case Protocols</vt:lpstr>
      <vt:lpstr>PowerPoint Presentation</vt:lpstr>
      <vt:lpstr>Employee Overview:   Confirmed Employee Case </vt:lpstr>
      <vt:lpstr>Employee Overview:   Confirmed Case of a Direct Household Member </vt:lpstr>
      <vt:lpstr>Employee Overview:   Symptomatic Employee</vt:lpstr>
      <vt:lpstr>Employee Overview:   Close Contact or Exposure to a Close Contact of a Confirmed Case  </vt:lpstr>
      <vt:lpstr>PowerPoint Presentation</vt:lpstr>
      <vt:lpstr>COVID Dashboard Entry Screen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Hendrick Kevin</dc:creator>
  <cp:lastModifiedBy>Dull Jennifer</cp:lastModifiedBy>
  <cp:revision>8</cp:revision>
  <cp:lastPrinted>2020-08-10T20:44:28Z</cp:lastPrinted>
  <dcterms:created xsi:type="dcterms:W3CDTF">2020-08-09T23:52:09Z</dcterms:created>
  <dcterms:modified xsi:type="dcterms:W3CDTF">2020-08-13T21:33:35Z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0x0101009633A1A644A0934B8779735A7CC0638A</vt:lpwstr>
  </property>
  <property fmtid="{D5CDD505-2E9C-101B-9397-08002B2CF9AE}" pid="3" name="SharedWithUsers">
    <vt:lpwstr>70;#Texel Paula;#121;#Dawe Mistine;#125;#O Toole Sara;#152;#Herendeen Elizabeth</vt:lpwstr>
  </property>
  <property fmtid="{D5CDD505-2E9C-101B-9397-08002B2CF9AE}" pid="4" name="ComplianceAssetId">
    <vt:lpwstr/>
  </property>
</Properties>
</file>